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2"/>
  </p:notesMasterIdLst>
  <p:sldIdLst>
    <p:sldId id="256" r:id="rId5"/>
    <p:sldId id="257" r:id="rId6"/>
    <p:sldId id="327" r:id="rId7"/>
    <p:sldId id="328" r:id="rId8"/>
    <p:sldId id="330" r:id="rId9"/>
    <p:sldId id="360" r:id="rId10"/>
    <p:sldId id="2147482724" r:id="rId11"/>
    <p:sldId id="2147482730" r:id="rId12"/>
    <p:sldId id="2147482722" r:id="rId13"/>
    <p:sldId id="2147482719" r:id="rId14"/>
    <p:sldId id="2147482732" r:id="rId15"/>
    <p:sldId id="2147482728" r:id="rId16"/>
    <p:sldId id="2147482733" r:id="rId17"/>
    <p:sldId id="2147482734" r:id="rId18"/>
    <p:sldId id="2147482735" r:id="rId19"/>
    <p:sldId id="2147482759" r:id="rId20"/>
    <p:sldId id="2147482764" r:id="rId21"/>
    <p:sldId id="2147482765" r:id="rId22"/>
    <p:sldId id="2147482768" r:id="rId23"/>
    <p:sldId id="2147482767" r:id="rId24"/>
    <p:sldId id="2147482766" r:id="rId25"/>
    <p:sldId id="2147482769" r:id="rId26"/>
    <p:sldId id="259" r:id="rId27"/>
    <p:sldId id="260" r:id="rId28"/>
    <p:sldId id="261" r:id="rId29"/>
    <p:sldId id="373" r:id="rId30"/>
    <p:sldId id="374" r:id="rId31"/>
    <p:sldId id="2147482737" r:id="rId32"/>
    <p:sldId id="362" r:id="rId33"/>
    <p:sldId id="2147482761" r:id="rId34"/>
    <p:sldId id="2147482739" r:id="rId35"/>
    <p:sldId id="2147482740" r:id="rId36"/>
    <p:sldId id="2147482762" r:id="rId37"/>
    <p:sldId id="2147482741" r:id="rId38"/>
    <p:sldId id="2147482743" r:id="rId39"/>
    <p:sldId id="2147482744" r:id="rId40"/>
    <p:sldId id="2147482747" r:id="rId41"/>
    <p:sldId id="2147482749" r:id="rId42"/>
    <p:sldId id="2147482750" r:id="rId43"/>
    <p:sldId id="2147482755" r:id="rId44"/>
    <p:sldId id="2147482751" r:id="rId45"/>
    <p:sldId id="2147482756" r:id="rId46"/>
    <p:sldId id="2147482752" r:id="rId47"/>
    <p:sldId id="2147482753" r:id="rId48"/>
    <p:sldId id="2147482754" r:id="rId49"/>
    <p:sldId id="2147482757" r:id="rId50"/>
    <p:sldId id="953" r:id="rId5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74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72"/>
    <p:restoredTop sz="94694"/>
  </p:normalViewPr>
  <p:slideViewPr>
    <p:cSldViewPr snapToGrid="0">
      <p:cViewPr varScale="1">
        <p:scale>
          <a:sx n="95" d="100"/>
          <a:sy n="95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97CE2-C497-E145-8E51-2417828D5FF1}" type="datetimeFigureOut">
              <a:rPr lang="it-IT" smtClean="0"/>
              <a:t>18/04/2026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C4D95-EA0C-BE46-A444-C0713C4F54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8738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3863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57B294-FD79-0DB2-3DAD-E53449FEE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62622C2B-4675-795F-D35E-BA428FC36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145088"/>
            <a:ext cx="6046788" cy="420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444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72B52-564A-C572-D8CB-891352C0B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1A1DFF17-C038-1260-F2DF-DF73FCEC9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145088"/>
            <a:ext cx="6046788" cy="420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562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">
            <a:extLst>
              <a:ext uri="{FF2B5EF4-FFF2-40B4-BE49-F238E27FC236}">
                <a16:creationId xmlns:a16="http://schemas.microsoft.com/office/drawing/2014/main" id="{D84EC015-23B7-17CC-9134-E1259278D8D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Text Box 2">
            <a:extLst>
              <a:ext uri="{FF2B5EF4-FFF2-40B4-BE49-F238E27FC236}">
                <a16:creationId xmlns:a16="http://schemas.microsoft.com/office/drawing/2014/main" id="{5D40DF0B-D41B-D59F-7776-83D49588A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997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>
            <a:extLst>
              <a:ext uri="{FF2B5EF4-FFF2-40B4-BE49-F238E27FC236}">
                <a16:creationId xmlns:a16="http://schemas.microsoft.com/office/drawing/2014/main" id="{9583CD31-B5D1-4348-F255-26B273BB131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Text Box 2">
            <a:extLst>
              <a:ext uri="{FF2B5EF4-FFF2-40B4-BE49-F238E27FC236}">
                <a16:creationId xmlns:a16="http://schemas.microsoft.com/office/drawing/2014/main" id="{199645BA-CC89-034B-6637-EE55446BB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4867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">
            <a:extLst>
              <a:ext uri="{FF2B5EF4-FFF2-40B4-BE49-F238E27FC236}">
                <a16:creationId xmlns:a16="http://schemas.microsoft.com/office/drawing/2014/main" id="{37BA6BF7-21C2-7976-86D6-0050C2AB206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Text Box 2">
            <a:extLst>
              <a:ext uri="{FF2B5EF4-FFF2-40B4-BE49-F238E27FC236}">
                <a16:creationId xmlns:a16="http://schemas.microsoft.com/office/drawing/2014/main" id="{4025863E-C381-27BE-44E4-4FF89A5DE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3347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6635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1071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4929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7018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x-none" altLang="x-none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2662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560DB7D1-923D-F92A-C481-1E5ED285D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145088"/>
            <a:ext cx="6046788" cy="420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370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7521C2-739F-1911-786E-0C1EF464B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3360CB2D-85E4-5F34-F51D-51E037F9D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145088"/>
            <a:ext cx="6046788" cy="420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44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19AEA3-7292-C23C-8CA0-ADF271FD8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467C0A09-E248-85E8-92D9-7FA2B4316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145088"/>
            <a:ext cx="6046788" cy="420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7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562" y="273352"/>
            <a:ext cx="10972120" cy="1144683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5321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562" y="1604514"/>
            <a:ext cx="10972120" cy="3977158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it-IT" sz="387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6628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52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57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0533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41193A-A624-4194-8949-CF141BA0B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81FB25A-6801-7DAE-2990-01EDD4C5D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C6EAC1-7495-7987-37EE-E49E532A42D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AC94AA7-994D-D251-B33C-2AB25137868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 alt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934B9F2-F7E0-7CAC-9033-19AE882B18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553BD2-F346-0F43-89D2-AE87716FF05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57908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9EB9C8A-BD5D-2B31-C1D4-DB264493972F}"/>
              </a:ext>
            </a:extLst>
          </p:cNvPr>
          <p:cNvSpPr txBox="1"/>
          <p:nvPr/>
        </p:nvSpPr>
        <p:spPr>
          <a:xfrm>
            <a:off x="458712" y="911546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2" name="Immagine 1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01A4E610-6D68-126A-29F5-6072D8FC4A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16" y="1431953"/>
            <a:ext cx="7281884" cy="4536334"/>
          </a:xfrm>
          <a:prstGeom prst="rect">
            <a:avLst/>
          </a:prstGeom>
        </p:spPr>
      </p:pic>
      <p:pic>
        <p:nvPicPr>
          <p:cNvPr id="3" name="Immagine 2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050726F0-63C5-4DB4-BD05-B438BC8D7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169" y="773613"/>
            <a:ext cx="3341370" cy="144845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22CF8B6-6242-A8FE-C7CF-3F042593A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2222063"/>
            <a:ext cx="3341370" cy="396637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D5B3F0D8-9838-26FF-7BC7-9780A3234587}"/>
              </a:ext>
            </a:extLst>
          </p:cNvPr>
          <p:cNvSpPr/>
          <p:nvPr/>
        </p:nvSpPr>
        <p:spPr>
          <a:xfrm>
            <a:off x="1857829" y="3747415"/>
            <a:ext cx="1364344" cy="6238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Immagine che contiene persona, Viso umano, vestiti, uomo&#10;&#10;Descrizione generata automaticamente">
            <a:extLst>
              <a:ext uri="{FF2B5EF4-FFF2-40B4-BE49-F238E27FC236}">
                <a16:creationId xmlns:a16="http://schemas.microsoft.com/office/drawing/2014/main" id="{CC923C98-FA9E-CCC0-B942-A131EF3B47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259" y="786501"/>
            <a:ext cx="4216400" cy="5435600"/>
          </a:xfrm>
          <a:prstGeom prst="rect">
            <a:avLst/>
          </a:prstGeom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DDF3AE03-1A52-2C51-114A-7EE45A388F0A}"/>
              </a:ext>
            </a:extLst>
          </p:cNvPr>
          <p:cNvSpPr/>
          <p:nvPr/>
        </p:nvSpPr>
        <p:spPr>
          <a:xfrm>
            <a:off x="1019990" y="2961824"/>
            <a:ext cx="1511542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F7911DE-4437-4939-BBB4-0DA46A550EE9}"/>
              </a:ext>
            </a:extLst>
          </p:cNvPr>
          <p:cNvSpPr txBox="1"/>
          <p:nvPr/>
        </p:nvSpPr>
        <p:spPr>
          <a:xfrm>
            <a:off x="7577959" y="6333829"/>
            <a:ext cx="4246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/>
              <a:t>Darren Fletcher Manchester United</a:t>
            </a:r>
          </a:p>
        </p:txBody>
      </p:sp>
    </p:spTree>
    <p:extLst>
      <p:ext uri="{BB962C8B-B14F-4D97-AF65-F5344CB8AC3E}">
        <p14:creationId xmlns:p14="http://schemas.microsoft.com/office/powerpoint/2010/main" val="284584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0982E4-4F18-F955-B62A-52DFEC57D564}"/>
              </a:ext>
            </a:extLst>
          </p:cNvPr>
          <p:cNvSpPr txBox="1"/>
          <p:nvPr/>
        </p:nvSpPr>
        <p:spPr>
          <a:xfrm>
            <a:off x="458712" y="1537022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6" name="Immagine 5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1AA09FEA-00CC-587C-5435-57983289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8" y="2097720"/>
            <a:ext cx="7281884" cy="4536334"/>
          </a:xfrm>
          <a:prstGeom prst="rect">
            <a:avLst/>
          </a:prstGeom>
        </p:spPr>
      </p:pic>
      <p:pic>
        <p:nvPicPr>
          <p:cNvPr id="7" name="Immagine 6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57E5A0BC-6E7D-CF9B-EAA6-7A1FC2D0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1373690"/>
            <a:ext cx="3341370" cy="14484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E4EF2B3-A3DA-AC02-5F0A-C7CB0F67A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69" y="2822140"/>
            <a:ext cx="3341370" cy="396637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F1F77013-B75B-6532-9470-02FAA0268F94}"/>
              </a:ext>
            </a:extLst>
          </p:cNvPr>
          <p:cNvSpPr/>
          <p:nvPr/>
        </p:nvSpPr>
        <p:spPr>
          <a:xfrm>
            <a:off x="2612571" y="3580045"/>
            <a:ext cx="3630991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964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ECF44FD9-14E5-3810-C60B-A4477D2E5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1108409"/>
            <a:ext cx="4979953" cy="52322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it-IT" altLang="x-none" b="1" dirty="0">
                <a:solidFill>
                  <a:srgbClr val="FF0000"/>
                </a:solidFill>
                <a:latin typeface="+mn-lt"/>
              </a:rPr>
              <a:t>STARVATION /MALNUTRITION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17716F-8B4E-CB49-B3DF-5C3122A96BC0}"/>
              </a:ext>
            </a:extLst>
          </p:cNvPr>
          <p:cNvSpPr txBox="1"/>
          <p:nvPr/>
        </p:nvSpPr>
        <p:spPr>
          <a:xfrm>
            <a:off x="315311" y="1907625"/>
            <a:ext cx="11782096" cy="477053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US" altLang="x-none" sz="1600" dirty="0" err="1">
                <a:latin typeface="+mn-lt"/>
              </a:rPr>
              <a:t>Gli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effetti</a:t>
            </a:r>
            <a:r>
              <a:rPr lang="en-US" altLang="x-none" sz="1600" dirty="0">
                <a:latin typeface="+mn-lt"/>
              </a:rPr>
              <a:t> del </a:t>
            </a:r>
            <a:r>
              <a:rPr lang="en-US" altLang="x-none" sz="1600" b="1" dirty="0" err="1">
                <a:latin typeface="+mn-lt"/>
              </a:rPr>
              <a:t>digiuno</a:t>
            </a:r>
            <a:r>
              <a:rPr lang="en-US" altLang="x-none" sz="1600" b="1" dirty="0">
                <a:latin typeface="+mn-lt"/>
              </a:rPr>
              <a:t>/</a:t>
            </a:r>
            <a:r>
              <a:rPr lang="en-US" altLang="x-none" sz="1600" b="1" dirty="0" err="1">
                <a:latin typeface="+mn-lt"/>
              </a:rPr>
              <a:t>iponutrizione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classicamente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si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dividono</a:t>
            </a:r>
            <a:r>
              <a:rPr lang="en-US" altLang="x-none" sz="1600" dirty="0">
                <a:latin typeface="+mn-lt"/>
              </a:rPr>
              <a:t> in </a:t>
            </a:r>
            <a:r>
              <a:rPr lang="en-US" altLang="x-none" sz="1600" b="1" dirty="0">
                <a:latin typeface="+mn-lt"/>
              </a:rPr>
              <a:t>3 FASI </a:t>
            </a:r>
            <a:r>
              <a:rPr lang="en-US" altLang="x-none" sz="1600" dirty="0">
                <a:latin typeface="+mn-lt"/>
              </a:rPr>
              <a:t>successive</a:t>
            </a:r>
          </a:p>
          <a:p>
            <a:pPr>
              <a:defRPr/>
            </a:pPr>
            <a:endParaRPr lang="en-US" altLang="x-none" sz="1600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I FASE </a:t>
            </a:r>
          </a:p>
          <a:p>
            <a:pPr>
              <a:buClr>
                <a:srgbClr val="FF0000"/>
              </a:buClr>
              <a:buFont typeface="Wingdings" charset="2"/>
              <a:buChar char="Ø"/>
              <a:defRPr/>
            </a:pPr>
            <a:r>
              <a:rPr lang="en-US" altLang="x-none" sz="1600" dirty="0">
                <a:latin typeface="+mn-lt"/>
              </a:rPr>
              <a:t>  	le </a:t>
            </a:r>
            <a:r>
              <a:rPr lang="en-US" altLang="x-none" sz="1600" dirty="0" err="1">
                <a:latin typeface="+mn-lt"/>
              </a:rPr>
              <a:t>scorte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epatiche</a:t>
            </a:r>
            <a:r>
              <a:rPr lang="en-US" altLang="x-none" sz="1600" dirty="0">
                <a:latin typeface="+mn-lt"/>
              </a:rPr>
              <a:t> di </a:t>
            </a:r>
            <a:r>
              <a:rPr lang="en-US" altLang="x-none" sz="1600" dirty="0" err="1">
                <a:latin typeface="+mn-lt"/>
              </a:rPr>
              <a:t>glicogeno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vengono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esaurite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per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sostenere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la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glicemia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necessaria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per il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corretto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funzionamento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dei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	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tessuti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glucosio-dipendenti</a:t>
            </a:r>
            <a:r>
              <a:rPr lang="en-US" altLang="x-none" sz="1600" dirty="0">
                <a:latin typeface="+mn-lt"/>
              </a:rPr>
              <a:t> (</a:t>
            </a:r>
            <a:r>
              <a:rPr lang="en-US" altLang="x-none" sz="1600" dirty="0" err="1">
                <a:latin typeface="+mn-lt"/>
              </a:rPr>
              <a:t>cervello</a:t>
            </a:r>
            <a:r>
              <a:rPr lang="en-US" altLang="x-none" sz="1600" dirty="0">
                <a:latin typeface="+mn-lt"/>
              </a:rPr>
              <a:t>, </a:t>
            </a:r>
            <a:r>
              <a:rPr lang="en-US" altLang="x-none" sz="1600" dirty="0" err="1">
                <a:latin typeface="+mn-lt"/>
              </a:rPr>
              <a:t>midollare</a:t>
            </a:r>
            <a:r>
              <a:rPr lang="en-US" altLang="x-none" sz="1600" dirty="0">
                <a:latin typeface="+mn-lt"/>
              </a:rPr>
              <a:t> del </a:t>
            </a:r>
            <a:r>
              <a:rPr lang="en-US" altLang="x-none" sz="1600" dirty="0" err="1">
                <a:latin typeface="+mn-lt"/>
              </a:rPr>
              <a:t>rene,globuli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rossi</a:t>
            </a:r>
            <a:r>
              <a:rPr lang="en-US" altLang="x-none" sz="1600" dirty="0">
                <a:latin typeface="+mn-lt"/>
              </a:rPr>
              <a:t>) </a:t>
            </a:r>
            <a:r>
              <a:rPr lang="en-US" altLang="x-none" sz="1600" dirty="0" err="1">
                <a:latin typeface="+mn-lt"/>
              </a:rPr>
              <a:t>anche</a:t>
            </a:r>
            <a:r>
              <a:rPr lang="en-US" altLang="x-none" sz="1600" dirty="0">
                <a:latin typeface="+mn-lt"/>
              </a:rPr>
              <a:t> se la 	</a:t>
            </a:r>
            <a:r>
              <a:rPr lang="en-US" altLang="x-none" sz="1600" dirty="0" err="1">
                <a:latin typeface="+mn-lt"/>
              </a:rPr>
              <a:t>maggior</a:t>
            </a:r>
            <a:r>
              <a:rPr lang="en-US" altLang="x-none" sz="1600" dirty="0">
                <a:latin typeface="+mn-lt"/>
              </a:rPr>
              <a:t> 	</a:t>
            </a:r>
            <a:r>
              <a:rPr lang="en-US" altLang="x-none" sz="1600" dirty="0" err="1">
                <a:latin typeface="+mn-lt"/>
              </a:rPr>
              <a:t>parte</a:t>
            </a:r>
            <a:r>
              <a:rPr lang="en-US" altLang="x-none" sz="1600" dirty="0">
                <a:latin typeface="+mn-lt"/>
              </a:rPr>
              <a:t> del </a:t>
            </a:r>
            <a:r>
              <a:rPr lang="en-US" altLang="x-none" sz="1600" dirty="0" err="1">
                <a:latin typeface="+mn-lt"/>
              </a:rPr>
              <a:t>glucosio</a:t>
            </a:r>
            <a:r>
              <a:rPr lang="en-US" altLang="x-none" sz="1600" dirty="0">
                <a:latin typeface="+mn-lt"/>
              </a:rPr>
              <a:t> 	</a:t>
            </a:r>
            <a:r>
              <a:rPr lang="en-US" altLang="x-none" sz="1600" dirty="0" err="1">
                <a:latin typeface="+mn-lt"/>
              </a:rPr>
              <a:t>circolante</a:t>
            </a:r>
            <a:r>
              <a:rPr lang="en-US" altLang="x-none" sz="1600" dirty="0">
                <a:latin typeface="+mn-lt"/>
              </a:rPr>
              <a:t>, </a:t>
            </a:r>
            <a:r>
              <a:rPr lang="en-US" altLang="x-none" sz="1600" dirty="0" err="1">
                <a:latin typeface="+mn-lt"/>
              </a:rPr>
              <a:t>già</a:t>
            </a:r>
            <a:r>
              <a:rPr lang="en-US" altLang="x-none" sz="1600" dirty="0">
                <a:latin typeface="+mn-lt"/>
              </a:rPr>
              <a:t> in </a:t>
            </a:r>
            <a:r>
              <a:rPr lang="en-US" altLang="x-none" sz="1600" dirty="0" err="1">
                <a:latin typeface="+mn-lt"/>
              </a:rPr>
              <a:t>questa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fase</a:t>
            </a:r>
            <a:r>
              <a:rPr lang="en-US" altLang="x-none" sz="1600" dirty="0">
                <a:latin typeface="+mn-lt"/>
              </a:rPr>
              <a:t>, </a:t>
            </a:r>
            <a:r>
              <a:rPr lang="en-US" altLang="x-none" sz="1600" dirty="0" err="1">
                <a:latin typeface="+mn-lt"/>
              </a:rPr>
              <a:t>proviene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dalla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neoglucogenesi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che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avviene</a:t>
            </a:r>
            <a:r>
              <a:rPr lang="en-US" altLang="x-none" sz="1600" dirty="0">
                <a:latin typeface="+mn-lt"/>
              </a:rPr>
              <a:t> a </a:t>
            </a:r>
            <a:r>
              <a:rPr lang="en-US" altLang="x-none" sz="1600" dirty="0" err="1">
                <a:latin typeface="+mn-lt"/>
              </a:rPr>
              <a:t>partire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dagli</a:t>
            </a:r>
            <a:r>
              <a:rPr lang="en-US" altLang="x-none" sz="1600" dirty="0">
                <a:latin typeface="+mn-lt"/>
              </a:rPr>
              <a:t> aa </a:t>
            </a:r>
            <a:r>
              <a:rPr lang="en-US" altLang="x-none" sz="1600" dirty="0" err="1">
                <a:latin typeface="+mn-lt"/>
              </a:rPr>
              <a:t>dei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muscoli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scheletrici</a:t>
            </a:r>
            <a:r>
              <a:rPr lang="en-US" altLang="x-none" sz="1600" dirty="0">
                <a:latin typeface="+mn-lt"/>
              </a:rPr>
              <a:t> e 	</a:t>
            </a:r>
            <a:r>
              <a:rPr lang="en-US" altLang="x-none" sz="1600" dirty="0" err="1">
                <a:latin typeface="+mn-lt"/>
              </a:rPr>
              <a:t>cardiaco</a:t>
            </a:r>
            <a:r>
              <a:rPr lang="en-US" altLang="x-none" sz="1600" dirty="0">
                <a:latin typeface="+mn-lt"/>
              </a:rPr>
              <a:t> a </a:t>
            </a:r>
            <a:r>
              <a:rPr lang="en-US" altLang="x-none" sz="1600" dirty="0" err="1">
                <a:latin typeface="+mn-lt"/>
              </a:rPr>
              <a:t>scopo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energetico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latin typeface="+mn-lt"/>
              </a:rPr>
              <a:t>vengono</a:t>
            </a:r>
            <a:r>
              <a:rPr lang="en-US" altLang="x-none" sz="1600" dirty="0"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aumentate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le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ossidazioni</a:t>
            </a:r>
            <a:r>
              <a:rPr lang="en-US" altLang="x-none" sz="16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rgbClr val="FF0000"/>
                </a:solidFill>
                <a:latin typeface="+mn-lt"/>
              </a:rPr>
              <a:t>lipidiche</a:t>
            </a:r>
            <a:endParaRPr lang="en-US" altLang="x-none" sz="1600" dirty="0">
              <a:solidFill>
                <a:srgbClr val="FF0000"/>
              </a:solidFill>
              <a:latin typeface="+mn-lt"/>
            </a:endParaRPr>
          </a:p>
          <a:p>
            <a:pPr>
              <a:buClr>
                <a:srgbClr val="FF0000"/>
              </a:buClr>
              <a:defRPr/>
            </a:pPr>
            <a:endParaRPr lang="en-US" sz="1600" dirty="0">
              <a:solidFill>
                <a:srgbClr val="FF0000"/>
              </a:solidFill>
              <a:latin typeface="+mn-lt"/>
              <a:ea typeface="Tahoma" pitchFamily="-110" charset="0"/>
              <a:cs typeface="Tahoma" pitchFamily="-110" charset="0"/>
            </a:endParaRPr>
          </a:p>
          <a:p>
            <a:pPr>
              <a:buClr>
                <a:srgbClr val="FF0000"/>
              </a:buClr>
              <a:defRPr/>
            </a:pPr>
            <a:endParaRPr lang="en-US" sz="1600" dirty="0">
              <a:solidFill>
                <a:srgbClr val="FF0000"/>
              </a:solidFill>
              <a:latin typeface="+mn-lt"/>
              <a:ea typeface="Tahoma" pitchFamily="-110" charset="0"/>
              <a:cs typeface="Tahoma" pitchFamily="-110" charset="0"/>
            </a:endParaRPr>
          </a:p>
          <a:p>
            <a:pPr>
              <a:buClr>
                <a:srgbClr val="FF0000"/>
              </a:buClr>
              <a:defRPr/>
            </a:pP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II FASE </a:t>
            </a:r>
          </a:p>
          <a:p>
            <a:pPr>
              <a:buClr>
                <a:srgbClr val="FF0000"/>
              </a:buClr>
              <a:buFont typeface="Wingdings" pitchFamily="-110" charset="2"/>
              <a:buChar char="Ø"/>
              <a:defRPr/>
            </a:pP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	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meccanismi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adattativi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finalizzati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al 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risparmio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massa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magra</a:t>
            </a:r>
            <a:r>
              <a:rPr lang="en-US" sz="1600" dirty="0">
                <a:solidFill>
                  <a:srgbClr val="FF0000"/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(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che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rimane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comunque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 la 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fonte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degli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 aa per la 	</a:t>
            </a:r>
            <a:r>
              <a:rPr lang="en-US" sz="1600" dirty="0" err="1">
                <a:latin typeface="+mn-lt"/>
                <a:ea typeface="Tahoma" pitchFamily="-110" charset="0"/>
                <a:cs typeface="Tahoma" pitchFamily="-110" charset="0"/>
              </a:rPr>
              <a:t>gluconeogenesi</a:t>
            </a:r>
            <a:r>
              <a:rPr lang="en-US" sz="1600" dirty="0">
                <a:latin typeface="+mn-lt"/>
                <a:ea typeface="Tahoma" pitchFamily="-110" charset="0"/>
                <a:cs typeface="Tahoma" pitchFamily="-110" charset="0"/>
              </a:rPr>
              <a:t>)</a:t>
            </a:r>
          </a:p>
          <a:p>
            <a:pPr>
              <a:buClr>
                <a:schemeClr val="bg1">
                  <a:lumMod val="65000"/>
                </a:schemeClr>
              </a:buClr>
              <a:buFont typeface="Wingdings" pitchFamily="-110" charset="2"/>
              <a:buChar char="Ø"/>
              <a:defRPr/>
            </a:pPr>
            <a:r>
              <a:rPr lang="en-US" sz="1600" dirty="0">
                <a:solidFill>
                  <a:srgbClr val="0070C0"/>
                </a:solidFill>
                <a:latin typeface="+mn-lt"/>
                <a:ea typeface="Tahoma" pitchFamily="-110" charset="0"/>
                <a:cs typeface="Tahoma" pitchFamily="-110" charset="0"/>
              </a:rPr>
              <a:t> 	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l’ossidazione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dei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lipidi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diventa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ancora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più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spinta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con      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utilizzo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dei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corpi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chetonici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a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scopo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energetico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n-lt"/>
              <a:ea typeface="Tahoma" pitchFamily="-110" charset="0"/>
              <a:cs typeface="Tahoma" pitchFamily="-110" charset="0"/>
            </a:endParaRPr>
          </a:p>
          <a:p>
            <a:pPr marL="285750" indent="-285750">
              <a:buClr>
                <a:schemeClr val="bg1">
                  <a:lumMod val="6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	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progressivo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adattamento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del SNC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all’utilizzazione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di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corpi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chetonici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come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fonte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energetica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n-lt"/>
              <a:ea typeface="Tahoma" pitchFamily="-110" charset="0"/>
              <a:cs typeface="Tahoma" pitchFamily="-110" charset="0"/>
            </a:endParaRPr>
          </a:p>
          <a:p>
            <a:pPr>
              <a:buClr>
                <a:schemeClr val="bg1">
                  <a:lumMod val="65000"/>
                </a:schemeClr>
              </a:buClr>
              <a:buFont typeface="Wingdings" pitchFamily="-110" charset="2"/>
              <a:buChar char="Ø"/>
              <a:defRPr/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	    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della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neoglucogenesi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,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anche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a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seguito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della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   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della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Tahoma" pitchFamily="-110" charset="0"/>
                <a:cs typeface="Tahoma" pitchFamily="-110" charset="0"/>
              </a:rPr>
              <a:t> REE</a:t>
            </a:r>
          </a:p>
          <a:p>
            <a:pPr>
              <a:buClr>
                <a:schemeClr val="bg1">
                  <a:lumMod val="65000"/>
                </a:schemeClr>
              </a:buClr>
              <a:defRPr/>
            </a:pPr>
            <a:endParaRPr lang="en-US" altLang="x-none" sz="1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  <a:p>
            <a:pPr>
              <a:buClr>
                <a:schemeClr val="bg1">
                  <a:lumMod val="65000"/>
                </a:schemeClr>
              </a:buClr>
              <a:defRPr/>
            </a:pP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III FASE </a:t>
            </a:r>
            <a:endParaRPr lang="en-US" altLang="x-none" sz="1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808080"/>
                </a:outerShdw>
              </a:effectLst>
              <a:latin typeface="+mn-lt"/>
            </a:endParaRPr>
          </a:p>
          <a:p>
            <a:pPr marL="285750" indent="-285750">
              <a:buClr>
                <a:schemeClr val="bg1">
                  <a:lumMod val="65000"/>
                </a:schemeClr>
              </a:buClr>
              <a:buFont typeface="Wingdings" pitchFamily="2" charset="2"/>
              <a:buChar char="Ø"/>
              <a:defRPr/>
            </a:pP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	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quando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più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del 50% del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patrimonio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proteico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viene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depleto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, 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arriva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anche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la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riduzione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del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metabolismo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lipidico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e della 	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disponibilità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dei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corpi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chetonici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,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segnando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la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fase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finale della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patologia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con la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morte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del </a:t>
            </a:r>
            <a:r>
              <a:rPr lang="en-US" altLang="x-none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soggetto</a:t>
            </a:r>
            <a:r>
              <a:rPr lang="en-US" altLang="x-none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 </a:t>
            </a:r>
            <a:endParaRPr lang="it-IT" altLang="x-none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4" name="Freccia su 3">
            <a:extLst>
              <a:ext uri="{FF2B5EF4-FFF2-40B4-BE49-F238E27FC236}">
                <a16:creationId xmlns:a16="http://schemas.microsoft.com/office/drawing/2014/main" id="{C4A2BBFF-AABD-CF3F-04E1-4DCFDECDD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8285" y="4873024"/>
            <a:ext cx="215144" cy="220717"/>
          </a:xfrm>
          <a:prstGeom prst="upArrow">
            <a:avLst>
              <a:gd name="adj1" fmla="val 50000"/>
              <a:gd name="adj2" fmla="val 50002"/>
            </a:avLst>
          </a:prstGeom>
          <a:solidFill>
            <a:schemeClr val="bg1">
              <a:lumMod val="65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defRPr/>
            </a:pPr>
            <a:endParaRPr lang="x-none" altLang="x-none">
              <a:solidFill>
                <a:srgbClr val="FFFFFF"/>
              </a:solidFill>
            </a:endParaRPr>
          </a:p>
        </p:txBody>
      </p:sp>
      <p:sp>
        <p:nvSpPr>
          <p:cNvPr id="5" name="Freccia giù 4">
            <a:extLst>
              <a:ext uri="{FF2B5EF4-FFF2-40B4-BE49-F238E27FC236}">
                <a16:creationId xmlns:a16="http://schemas.microsoft.com/office/drawing/2014/main" id="{FFBBEA3F-18F9-30A4-3AE4-023740218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644" y="5408266"/>
            <a:ext cx="154296" cy="255026"/>
          </a:xfrm>
          <a:prstGeom prst="downArrow">
            <a:avLst>
              <a:gd name="adj1" fmla="val 50000"/>
              <a:gd name="adj2" fmla="val 50001"/>
            </a:avLst>
          </a:prstGeom>
          <a:solidFill>
            <a:schemeClr val="bg1">
              <a:lumMod val="65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defRPr/>
            </a:pPr>
            <a:endParaRPr lang="x-none" altLang="x-none">
              <a:solidFill>
                <a:srgbClr val="FFFFFF"/>
              </a:solidFill>
            </a:endParaRPr>
          </a:p>
        </p:txBody>
      </p:sp>
      <p:sp>
        <p:nvSpPr>
          <p:cNvPr id="6" name="Freccia giù 5">
            <a:extLst>
              <a:ext uri="{FF2B5EF4-FFF2-40B4-BE49-F238E27FC236}">
                <a16:creationId xmlns:a16="http://schemas.microsoft.com/office/drawing/2014/main" id="{BF86A6A0-5E15-C0DC-0CDC-5FECBB4D3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031" y="5405148"/>
            <a:ext cx="154296" cy="255026"/>
          </a:xfrm>
          <a:prstGeom prst="downArrow">
            <a:avLst>
              <a:gd name="adj1" fmla="val 50000"/>
              <a:gd name="adj2" fmla="val 50001"/>
            </a:avLst>
          </a:prstGeom>
          <a:solidFill>
            <a:schemeClr val="bg1">
              <a:lumMod val="65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400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defRPr/>
            </a:pPr>
            <a:endParaRPr lang="x-none" altLang="x-non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69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0982E4-4F18-F955-B62A-52DFEC57D564}"/>
              </a:ext>
            </a:extLst>
          </p:cNvPr>
          <p:cNvSpPr txBox="1"/>
          <p:nvPr/>
        </p:nvSpPr>
        <p:spPr>
          <a:xfrm>
            <a:off x="458712" y="1360636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6" name="Immagine 5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1AA09FEA-00CC-587C-5435-57983289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6" y="1935848"/>
            <a:ext cx="7281884" cy="4536334"/>
          </a:xfrm>
          <a:prstGeom prst="rect">
            <a:avLst/>
          </a:prstGeom>
        </p:spPr>
      </p:pic>
      <p:pic>
        <p:nvPicPr>
          <p:cNvPr id="7" name="Immagine 6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57E5A0BC-6E7D-CF9B-EAA6-7A1FC2D0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1197304"/>
            <a:ext cx="3341370" cy="14484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E4EF2B3-A3DA-AC02-5F0A-C7CB0F67A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69" y="2645754"/>
            <a:ext cx="3341370" cy="396637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F1F77013-B75B-6532-9470-02FAA0268F94}"/>
              </a:ext>
            </a:extLst>
          </p:cNvPr>
          <p:cNvSpPr/>
          <p:nvPr/>
        </p:nvSpPr>
        <p:spPr>
          <a:xfrm>
            <a:off x="885370" y="3403659"/>
            <a:ext cx="1625601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18597CE-C946-FB44-940A-5AD5153D504D}"/>
              </a:ext>
            </a:extLst>
          </p:cNvPr>
          <p:cNvSpPr txBox="1"/>
          <p:nvPr/>
        </p:nvSpPr>
        <p:spPr>
          <a:xfrm>
            <a:off x="7535119" y="3429000"/>
            <a:ext cx="39353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L'infiammazione cronica innesca fattori specifici (</a:t>
            </a:r>
            <a:r>
              <a:rPr lang="it-IT" dirty="0">
                <a:solidFill>
                  <a:srgbClr val="FF0000"/>
                </a:solidFill>
              </a:rPr>
              <a:t>citochine</a:t>
            </a:r>
            <a:r>
              <a:rPr lang="it-IT" dirty="0"/>
              <a:t> -</a:t>
            </a:r>
            <a:r>
              <a:rPr lang="it-IT" b="1" dirty="0"/>
              <a:t>TNF-</a:t>
            </a:r>
            <a:r>
              <a:rPr lang="it-IT" dirty="0"/>
              <a:t>, </a:t>
            </a:r>
            <a:r>
              <a:rPr lang="it-IT" dirty="0">
                <a:solidFill>
                  <a:srgbClr val="FF0000"/>
                </a:solidFill>
              </a:rPr>
              <a:t>chemochine</a:t>
            </a:r>
            <a:r>
              <a:rPr lang="it-IT" dirty="0"/>
              <a:t> -</a:t>
            </a:r>
            <a:r>
              <a:rPr lang="it-IT" b="1" dirty="0"/>
              <a:t>IL6</a:t>
            </a:r>
            <a:r>
              <a:rPr lang="it-IT" dirty="0"/>
              <a:t> e </a:t>
            </a:r>
            <a:r>
              <a:rPr lang="it-IT" b="1" dirty="0"/>
              <a:t>IL1-</a:t>
            </a:r>
            <a:r>
              <a:rPr lang="it-IT" dirty="0"/>
              <a:t>) e molecole coinvolte nel reclutamento delle cellule immunitarie -</a:t>
            </a:r>
            <a:r>
              <a:rPr lang="it-IT" b="1" dirty="0"/>
              <a:t>leptina-</a:t>
            </a:r>
            <a:r>
              <a:rPr lang="it-IT" dirty="0"/>
              <a:t> attivando un circolo vizioso che porta a </a:t>
            </a:r>
            <a:r>
              <a:rPr lang="it-IT" dirty="0" err="1">
                <a:solidFill>
                  <a:srgbClr val="FF0000"/>
                </a:solidFill>
              </a:rPr>
              <a:t>iporessia</a:t>
            </a:r>
            <a:r>
              <a:rPr lang="it-IT" dirty="0"/>
              <a:t> con conseguente </a:t>
            </a:r>
            <a:r>
              <a:rPr lang="it-IT" dirty="0">
                <a:solidFill>
                  <a:srgbClr val="FF0000"/>
                </a:solidFill>
              </a:rPr>
              <a:t>calo ponderale </a:t>
            </a:r>
            <a:r>
              <a:rPr lang="it-IT" dirty="0"/>
              <a:t>e </a:t>
            </a:r>
            <a:r>
              <a:rPr lang="it-IT" dirty="0" err="1">
                <a:solidFill>
                  <a:srgbClr val="FF0000"/>
                </a:solidFill>
              </a:rPr>
              <a:t>sarcopenia</a:t>
            </a:r>
            <a:r>
              <a:rPr lang="it-IT" dirty="0"/>
              <a:t> (</a:t>
            </a:r>
            <a:r>
              <a:rPr lang="it-IT" b="1" dirty="0"/>
              <a:t>malnutrizione proteico-energetica</a:t>
            </a:r>
            <a:r>
              <a:rPr lang="it-IT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25494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A05EEC-E339-BC08-F0CB-345CEB579976}"/>
              </a:ext>
            </a:extLst>
          </p:cNvPr>
          <p:cNvSpPr txBox="1"/>
          <p:nvPr/>
        </p:nvSpPr>
        <p:spPr>
          <a:xfrm>
            <a:off x="290286" y="1450077"/>
            <a:ext cx="1148614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Se la malattia di base è accompagnata o causata da infiammazione mediata da citochine infiammatorie e prostaglandine, </a:t>
            </a:r>
            <a:r>
              <a:rPr lang="it-IT" sz="2400" b="1" dirty="0">
                <a:solidFill>
                  <a:srgbClr val="FF0000"/>
                </a:solidFill>
                <a:cs typeface="Calibri" panose="020F0502020204030204" pitchFamily="34" charset="0"/>
              </a:rPr>
              <a:t>il metabolismo diventa più complesso e disadattivo</a:t>
            </a:r>
            <a:endParaRPr lang="it-IT" sz="2400" dirty="0">
              <a:solidFill>
                <a:srgbClr val="FF0000"/>
              </a:solidFill>
              <a:cs typeface="Calibri" panose="020F0502020204030204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Contrariamente alla </a:t>
            </a:r>
            <a:r>
              <a:rPr lang="it-IT" sz="2400" i="1" dirty="0" err="1">
                <a:cs typeface="Calibri" panose="020F0502020204030204" pitchFamily="34" charset="0"/>
              </a:rPr>
              <a:t>starvation</a:t>
            </a:r>
            <a:r>
              <a:rPr lang="it-IT" sz="2400" dirty="0">
                <a:cs typeface="Calibri" panose="020F0502020204030204" pitchFamily="34" charset="0"/>
              </a:rPr>
              <a:t>, </a:t>
            </a:r>
            <a:r>
              <a:rPr lang="it-IT" sz="2400" b="1" dirty="0">
                <a:cs typeface="Calibri" panose="020F0502020204030204" pitchFamily="34" charset="0"/>
              </a:rPr>
              <a:t>il MB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La </a:t>
            </a:r>
            <a:r>
              <a:rPr lang="it-IT" sz="2400" b="1" dirty="0">
                <a:cs typeface="Calibri" panose="020F0502020204030204" pitchFamily="34" charset="0"/>
              </a:rPr>
              <a:t>FC</a:t>
            </a:r>
            <a:r>
              <a:rPr lang="it-IT" sz="2400" dirty="0">
                <a:cs typeface="Calibri" panose="020F0502020204030204" pitchFamily="34" charset="0"/>
              </a:rPr>
              <a:t> a riposo e la </a:t>
            </a:r>
            <a:r>
              <a:rPr lang="it-IT" sz="2400" b="1" dirty="0">
                <a:cs typeface="Calibri" panose="020F0502020204030204" pitchFamily="34" charset="0"/>
              </a:rPr>
              <a:t>temperatura</a:t>
            </a:r>
            <a:r>
              <a:rPr lang="it-IT" sz="2400" dirty="0">
                <a:cs typeface="Calibri" panose="020F0502020204030204" pitchFamily="34" charset="0"/>
              </a:rPr>
              <a:t> corporea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La </a:t>
            </a:r>
            <a:r>
              <a:rPr lang="it-IT" sz="2400" b="1" dirty="0">
                <a:cs typeface="Calibri" panose="020F0502020204030204" pitchFamily="34" charset="0"/>
              </a:rPr>
              <a:t>degradazione proteica nel muscolo </a:t>
            </a:r>
            <a:r>
              <a:rPr lang="it-IT" sz="2400" dirty="0">
                <a:cs typeface="Calibri" panose="020F0502020204030204" pitchFamily="34" charset="0"/>
              </a:rPr>
              <a:t>scheletrico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Gli </a:t>
            </a:r>
            <a:r>
              <a:rPr lang="it-IT" sz="2400" b="1" dirty="0">
                <a:cs typeface="Calibri" panose="020F0502020204030204" pitchFamily="34" charset="0"/>
              </a:rPr>
              <a:t>aa muscolari </a:t>
            </a:r>
            <a:r>
              <a:rPr lang="it-IT" sz="2400" dirty="0">
                <a:cs typeface="Calibri" panose="020F0502020204030204" pitchFamily="34" charset="0"/>
              </a:rPr>
              <a:t>vengono utilizzati per la gluconeogenesi e la sintesi delle proteine ​​di fase acuta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Il </a:t>
            </a:r>
            <a:r>
              <a:rPr lang="it-IT" sz="2400" b="1" dirty="0">
                <a:cs typeface="Calibri" panose="020F0502020204030204" pitchFamily="34" charset="0"/>
              </a:rPr>
              <a:t>turnover proteico non è regolato dal fabbisogno di nutrienti</a:t>
            </a:r>
            <a:r>
              <a:rPr lang="it-IT" sz="2400" dirty="0">
                <a:cs typeface="Calibri" panose="020F0502020204030204" pitchFamily="34" charset="0"/>
              </a:rPr>
              <a:t>, ma continua anche quando vengono fornite sufficienti energie e proteine. </a:t>
            </a:r>
            <a:r>
              <a:rPr lang="it-IT" sz="2400" b="1" dirty="0">
                <a:solidFill>
                  <a:srgbClr val="FF0000"/>
                </a:solidFill>
                <a:cs typeface="Calibri" panose="020F0502020204030204" pitchFamily="34" charset="0"/>
              </a:rPr>
              <a:t>Il risultato è la perdita di massa muscolare. </a:t>
            </a:r>
          </a:p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it-IT" sz="2400" dirty="0">
                <a:cs typeface="Calibri" panose="020F0502020204030204" pitchFamily="34" charset="0"/>
              </a:rPr>
              <a:t>Nelle </a:t>
            </a:r>
            <a:r>
              <a:rPr lang="it-IT" sz="2400" b="1" dirty="0">
                <a:cs typeface="Calibri" panose="020F0502020204030204" pitchFamily="34" charset="0"/>
              </a:rPr>
              <a:t>malattie croniche </a:t>
            </a:r>
            <a:r>
              <a:rPr lang="it-IT" sz="2400" dirty="0">
                <a:cs typeface="Calibri" panose="020F0502020204030204" pitchFamily="34" charset="0"/>
              </a:rPr>
              <a:t>associate a un'</a:t>
            </a:r>
            <a:r>
              <a:rPr lang="it-IT" sz="2400" b="1" dirty="0">
                <a:cs typeface="Calibri" panose="020F0502020204030204" pitchFamily="34" charset="0"/>
              </a:rPr>
              <a:t>infiammazione di basso grado </a:t>
            </a:r>
            <a:r>
              <a:rPr lang="it-IT" sz="2400" dirty="0">
                <a:cs typeface="Calibri" panose="020F0502020204030204" pitchFamily="34" charset="0"/>
              </a:rPr>
              <a:t>si verifica </a:t>
            </a:r>
            <a:r>
              <a:rPr lang="it-IT" sz="2400" b="1" dirty="0">
                <a:solidFill>
                  <a:srgbClr val="FF0000"/>
                </a:solidFill>
                <a:cs typeface="Calibri" panose="020F0502020204030204" pitchFamily="34" charset="0"/>
              </a:rPr>
              <a:t>una lenta e continua erosione tissutale</a:t>
            </a:r>
            <a:r>
              <a:rPr lang="it-IT" sz="2400" dirty="0">
                <a:cs typeface="Calibri" panose="020F0502020204030204" pitchFamily="34" charset="0"/>
              </a:rPr>
              <a:t> con </a:t>
            </a:r>
            <a:r>
              <a:rPr lang="it-IT" sz="2400" b="1" dirty="0">
                <a:solidFill>
                  <a:srgbClr val="FF0000"/>
                </a:solidFill>
                <a:cs typeface="Calibri" panose="020F0502020204030204" pitchFamily="34" charset="0"/>
              </a:rPr>
              <a:t>ridotta risposta ai trattamenti nutrizionali</a:t>
            </a:r>
            <a:r>
              <a:rPr lang="it-IT" sz="2400" dirty="0">
                <a:cs typeface="Calibri" panose="020F0502020204030204" pitchFamily="34" charset="0"/>
              </a:rPr>
              <a:t> con conseguenze ben note a lungo termine</a:t>
            </a:r>
          </a:p>
        </p:txBody>
      </p:sp>
      <p:sp>
        <p:nvSpPr>
          <p:cNvPr id="2" name="Freccia su 1">
            <a:extLst>
              <a:ext uri="{FF2B5EF4-FFF2-40B4-BE49-F238E27FC236}">
                <a16:creationId xmlns:a16="http://schemas.microsoft.com/office/drawing/2014/main" id="{B5E75F82-7F12-CE9B-6599-9B0390F0F8E6}"/>
              </a:ext>
            </a:extLst>
          </p:cNvPr>
          <p:cNvSpPr/>
          <p:nvPr/>
        </p:nvSpPr>
        <p:spPr>
          <a:xfrm>
            <a:off x="5758542" y="2589296"/>
            <a:ext cx="299575" cy="337458"/>
          </a:xfrm>
          <a:prstGeom prst="upArrow">
            <a:avLst/>
          </a:prstGeom>
          <a:solidFill>
            <a:srgbClr val="FF0000"/>
          </a:solidFill>
          <a:ln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su 2">
            <a:extLst>
              <a:ext uri="{FF2B5EF4-FFF2-40B4-BE49-F238E27FC236}">
                <a16:creationId xmlns:a16="http://schemas.microsoft.com/office/drawing/2014/main" id="{FD62885F-8E19-F2D6-3DDA-B514A108C645}"/>
              </a:ext>
            </a:extLst>
          </p:cNvPr>
          <p:cNvSpPr/>
          <p:nvPr/>
        </p:nvSpPr>
        <p:spPr>
          <a:xfrm>
            <a:off x="6248399" y="2915864"/>
            <a:ext cx="299575" cy="337458"/>
          </a:xfrm>
          <a:prstGeom prst="upArrow">
            <a:avLst/>
          </a:prstGeom>
          <a:solidFill>
            <a:srgbClr val="FF0000"/>
          </a:solidFill>
          <a:ln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su 4">
            <a:extLst>
              <a:ext uri="{FF2B5EF4-FFF2-40B4-BE49-F238E27FC236}">
                <a16:creationId xmlns:a16="http://schemas.microsoft.com/office/drawing/2014/main" id="{E99A32CB-A5D5-C603-9133-18DB981040BB}"/>
              </a:ext>
            </a:extLst>
          </p:cNvPr>
          <p:cNvSpPr/>
          <p:nvPr/>
        </p:nvSpPr>
        <p:spPr>
          <a:xfrm>
            <a:off x="7652656" y="3318638"/>
            <a:ext cx="299575" cy="337458"/>
          </a:xfrm>
          <a:prstGeom prst="upArrow">
            <a:avLst/>
          </a:prstGeom>
          <a:solidFill>
            <a:srgbClr val="FF0000"/>
          </a:solidFill>
          <a:ln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4184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ttangolo 2"/>
          <p:cNvSpPr>
            <a:spLocks noChangeArrowheads="1"/>
          </p:cNvSpPr>
          <p:nvPr/>
        </p:nvSpPr>
        <p:spPr bwMode="auto">
          <a:xfrm>
            <a:off x="304801" y="2323220"/>
            <a:ext cx="11424744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just"/>
            <a:r>
              <a:rPr lang="it-IT" altLang="x-none" sz="1800" b="1" dirty="0">
                <a:latin typeface="+mn-lt"/>
              </a:rPr>
              <a:t>provoca cambiamenti nella composizione corporea e </a:t>
            </a:r>
            <a:r>
              <a:rPr lang="it-IT" altLang="x-none" sz="1800" b="1" dirty="0">
                <a:solidFill>
                  <a:srgbClr val="FF0000"/>
                </a:solidFill>
                <a:latin typeface="+mn-lt"/>
              </a:rPr>
              <a:t>altera l’uso di macronutrienti</a:t>
            </a:r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331080" y="2845079"/>
            <a:ext cx="5764920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just"/>
            <a:r>
              <a:rPr lang="it-IT" altLang="x-none" sz="1800" b="1" dirty="0">
                <a:solidFill>
                  <a:srgbClr val="FF0000"/>
                </a:solidFill>
                <a:latin typeface="+mn-lt"/>
              </a:rPr>
              <a:t>incrementa il consumo cellulare dei  micronutrienti</a:t>
            </a:r>
          </a:p>
        </p:txBody>
      </p:sp>
      <p:sp>
        <p:nvSpPr>
          <p:cNvPr id="147462" name="Rettangolo 2"/>
          <p:cNvSpPr>
            <a:spLocks noChangeArrowheads="1"/>
          </p:cNvSpPr>
          <p:nvPr/>
        </p:nvSpPr>
        <p:spPr bwMode="auto">
          <a:xfrm>
            <a:off x="3171826" y="1374228"/>
            <a:ext cx="53254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r>
              <a:rPr lang="it-IT" altLang="x-none" b="1" dirty="0">
                <a:solidFill>
                  <a:srgbClr val="FF0000"/>
                </a:solidFill>
                <a:latin typeface="+mn-lt"/>
              </a:rPr>
              <a:t>NUTRIZIONE E INFIAMMAZIONE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A98E4FF-5F12-5401-DF43-0C098FC01273}"/>
              </a:ext>
            </a:extLst>
          </p:cNvPr>
          <p:cNvSpPr txBox="1"/>
          <p:nvPr/>
        </p:nvSpPr>
        <p:spPr>
          <a:xfrm>
            <a:off x="315313" y="3468410"/>
            <a:ext cx="6621516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altLang="x-none" b="1" dirty="0"/>
              <a:t>Aumenta le richieste di specifici aa </a:t>
            </a:r>
          </a:p>
          <a:p>
            <a:pPr algn="just"/>
            <a:r>
              <a:rPr lang="it-IT" altLang="x-none" dirty="0">
                <a:solidFill>
                  <a:srgbClr val="FF0000"/>
                </a:solidFill>
              </a:rPr>
              <a:t>Arginina</a:t>
            </a:r>
            <a:endParaRPr lang="it-IT" altLang="x-none" dirty="0"/>
          </a:p>
          <a:p>
            <a:pPr algn="just"/>
            <a:r>
              <a:rPr lang="it-IT" altLang="x-none" dirty="0">
                <a:solidFill>
                  <a:srgbClr val="FF0000"/>
                </a:solidFill>
              </a:rPr>
              <a:t>Aa solforati</a:t>
            </a:r>
            <a:r>
              <a:rPr lang="it-IT" altLang="x-none" dirty="0"/>
              <a:t> </a:t>
            </a:r>
          </a:p>
          <a:p>
            <a:pPr algn="just"/>
            <a:r>
              <a:rPr lang="it-IT" altLang="x-none" dirty="0">
                <a:solidFill>
                  <a:srgbClr val="FF0000"/>
                </a:solidFill>
              </a:rPr>
              <a:t>Cisteina</a:t>
            </a:r>
          </a:p>
          <a:p>
            <a:pPr algn="just"/>
            <a:r>
              <a:rPr lang="it-IT" altLang="x-none" dirty="0">
                <a:solidFill>
                  <a:srgbClr val="FF0000"/>
                </a:solidFill>
              </a:rPr>
              <a:t>Metionina</a:t>
            </a:r>
          </a:p>
          <a:p>
            <a:pPr algn="just"/>
            <a:r>
              <a:rPr lang="it-IT" altLang="x-none" dirty="0">
                <a:solidFill>
                  <a:srgbClr val="FF0000"/>
                </a:solidFill>
              </a:rPr>
              <a:t>Glicina</a:t>
            </a:r>
            <a:r>
              <a:rPr lang="it-IT" altLang="x-none" dirty="0">
                <a:solidFill>
                  <a:schemeClr val="bg1">
                    <a:lumMod val="65000"/>
                  </a:schemeClr>
                </a:solidFill>
              </a:rPr>
              <a:t> (aa non essenziale) coinvolto nei processi del riparativi</a:t>
            </a:r>
            <a:endParaRPr lang="it-IT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E5E106F-F358-8F8E-1E70-E999A17F704C}"/>
              </a:ext>
            </a:extLst>
          </p:cNvPr>
          <p:cNvSpPr txBox="1"/>
          <p:nvPr/>
        </p:nvSpPr>
        <p:spPr>
          <a:xfrm>
            <a:off x="331080" y="5433844"/>
            <a:ext cx="727803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buClr>
                <a:srgbClr val="FF3300"/>
              </a:buClr>
            </a:pPr>
            <a:r>
              <a:rPr lang="it-IT" altLang="x-none" dirty="0"/>
              <a:t>Aumenta il fabbisogni dei </a:t>
            </a:r>
            <a:r>
              <a:rPr lang="it-IT" altLang="x-none" dirty="0">
                <a:solidFill>
                  <a:srgbClr val="FF0000"/>
                </a:solidFill>
              </a:rPr>
              <a:t>nutrienti coinvolti nei sistemi antiossidanti </a:t>
            </a:r>
          </a:p>
          <a:p>
            <a:pPr marL="285750" indent="-285750" algn="l">
              <a:buClr>
                <a:srgbClr val="FF3300"/>
              </a:buClr>
              <a:buFont typeface="Wingdings" pitchFamily="2" charset="2"/>
              <a:buChar char="ü"/>
            </a:pPr>
            <a:r>
              <a:rPr lang="it-IT" altLang="x-none" dirty="0"/>
              <a:t> 	Zinco </a:t>
            </a:r>
          </a:p>
          <a:p>
            <a:pPr algn="l">
              <a:buClr>
                <a:srgbClr val="FF3300"/>
              </a:buClr>
              <a:buFont typeface="Wingdings" charset="2"/>
              <a:buChar char="ü"/>
            </a:pPr>
            <a:r>
              <a:rPr lang="it-IT" altLang="x-none" dirty="0"/>
              <a:t>  	Rame </a:t>
            </a:r>
          </a:p>
          <a:p>
            <a:pPr algn="l">
              <a:buClr>
                <a:srgbClr val="FF3300"/>
              </a:buClr>
              <a:buFont typeface="Wingdings" charset="2"/>
              <a:buChar char="ü"/>
            </a:pPr>
            <a:r>
              <a:rPr lang="it-IT" altLang="x-none" dirty="0"/>
              <a:t> 	Selenio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4FFF91F-757D-FC29-1779-6BB3B9D5BE00}"/>
              </a:ext>
            </a:extLst>
          </p:cNvPr>
          <p:cNvSpPr txBox="1"/>
          <p:nvPr/>
        </p:nvSpPr>
        <p:spPr>
          <a:xfrm>
            <a:off x="7850097" y="4639939"/>
            <a:ext cx="3899344" cy="2031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buClr>
                <a:srgbClr val="FF3300"/>
              </a:buClr>
            </a:pPr>
            <a:r>
              <a:rPr lang="it-IT" altLang="x-none" dirty="0">
                <a:solidFill>
                  <a:schemeClr val="accent1"/>
                </a:solidFill>
              </a:rPr>
              <a:t>Aumenta i fabbisogni di nutrienti importanti per il mantenimento del GSH </a:t>
            </a:r>
            <a:r>
              <a:rPr lang="it-IT" altLang="x-none" i="1" dirty="0">
                <a:solidFill>
                  <a:schemeClr val="accent1"/>
                </a:solidFill>
              </a:rPr>
              <a:t>status</a:t>
            </a:r>
            <a:r>
              <a:rPr lang="it-IT" altLang="x-none" dirty="0">
                <a:solidFill>
                  <a:schemeClr val="accent1"/>
                </a:solidFill>
              </a:rPr>
              <a:t> (funzioni </a:t>
            </a:r>
            <a:r>
              <a:rPr lang="it-IT" altLang="x-none" dirty="0">
                <a:solidFill>
                  <a:srgbClr val="FF0000"/>
                </a:solidFill>
              </a:rPr>
              <a:t>antiossidanti</a:t>
            </a:r>
            <a:r>
              <a:rPr lang="it-IT" altLang="x-none" dirty="0">
                <a:solidFill>
                  <a:schemeClr val="accent1"/>
                </a:solidFill>
              </a:rPr>
              <a:t> e </a:t>
            </a:r>
            <a:r>
              <a:rPr lang="it-IT" altLang="x-none" dirty="0">
                <a:solidFill>
                  <a:srgbClr val="FF0000"/>
                </a:solidFill>
              </a:rPr>
              <a:t>immunomodulanti)</a:t>
            </a:r>
          </a:p>
          <a:p>
            <a:pPr algn="l">
              <a:buClr>
                <a:srgbClr val="FF3300"/>
              </a:buClr>
              <a:buFont typeface="Wingdings" charset="2"/>
              <a:buChar char="ü"/>
            </a:pPr>
            <a:endParaRPr lang="it-IT" altLang="x-none" dirty="0"/>
          </a:p>
          <a:p>
            <a:pPr algn="l">
              <a:buClr>
                <a:srgbClr val="FF3300"/>
              </a:buClr>
              <a:buFont typeface="Wingdings" charset="2"/>
              <a:buChar char="ü"/>
            </a:pPr>
            <a:r>
              <a:rPr lang="it-IT" altLang="x-none" dirty="0"/>
              <a:t> 	</a:t>
            </a:r>
            <a:r>
              <a:rPr lang="it-IT" altLang="x-none" dirty="0" err="1"/>
              <a:t>pyridoxal</a:t>
            </a:r>
            <a:r>
              <a:rPr lang="it-IT" altLang="x-none" dirty="0"/>
              <a:t> </a:t>
            </a:r>
            <a:r>
              <a:rPr lang="it-IT" altLang="x-none" dirty="0" err="1"/>
              <a:t>phosphate</a:t>
            </a:r>
            <a:r>
              <a:rPr lang="it-IT" altLang="x-none" dirty="0"/>
              <a:t> (B6)</a:t>
            </a:r>
          </a:p>
          <a:p>
            <a:pPr algn="l">
              <a:buClr>
                <a:srgbClr val="FF3300"/>
              </a:buClr>
              <a:buFont typeface="Wingdings" charset="2"/>
              <a:buChar char="ü"/>
            </a:pPr>
            <a:r>
              <a:rPr lang="it-IT" altLang="x-none" dirty="0"/>
              <a:t> 	</a:t>
            </a:r>
            <a:r>
              <a:rPr lang="it-IT" altLang="x-none" dirty="0" err="1"/>
              <a:t>riboflavin</a:t>
            </a:r>
            <a:r>
              <a:rPr lang="it-IT" altLang="x-none" dirty="0"/>
              <a:t> (B2)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9BBBF11-737E-BA16-1A49-6D77C5F27E53}"/>
              </a:ext>
            </a:extLst>
          </p:cNvPr>
          <p:cNvSpPr txBox="1"/>
          <p:nvPr/>
        </p:nvSpPr>
        <p:spPr>
          <a:xfrm>
            <a:off x="7231123" y="2750709"/>
            <a:ext cx="4824244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altLang="x-none" b="1" dirty="0">
                <a:solidFill>
                  <a:srgbClr val="FF0000"/>
                </a:solidFill>
              </a:rPr>
              <a:t>CITOCHINE PRO-INFIAMMATORIE </a:t>
            </a:r>
          </a:p>
          <a:p>
            <a:endParaRPr lang="it-IT" altLang="x-none" dirty="0"/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r>
              <a:rPr lang="it-IT" altLang="x-none" dirty="0"/>
              <a:t>stimolando l’epatocita a sintetizzare e secernere le </a:t>
            </a:r>
            <a:r>
              <a:rPr lang="it-IT" altLang="x-none" b="1" i="1" dirty="0">
                <a:solidFill>
                  <a:srgbClr val="FF0000"/>
                </a:solidFill>
              </a:rPr>
              <a:t>acute </a:t>
            </a:r>
            <a:r>
              <a:rPr lang="it-IT" altLang="x-none" b="1" i="1" dirty="0" err="1">
                <a:solidFill>
                  <a:srgbClr val="FF0000"/>
                </a:solidFill>
              </a:rPr>
              <a:t>phase</a:t>
            </a:r>
            <a:r>
              <a:rPr lang="it-IT" altLang="x-none" b="1" i="1" dirty="0">
                <a:solidFill>
                  <a:srgbClr val="FF0000"/>
                </a:solidFill>
              </a:rPr>
              <a:t> </a:t>
            </a:r>
            <a:r>
              <a:rPr lang="it-IT" altLang="x-none" b="1" i="1" dirty="0" err="1">
                <a:solidFill>
                  <a:srgbClr val="FF0000"/>
                </a:solidFill>
              </a:rPr>
              <a:t>proteins</a:t>
            </a:r>
            <a:r>
              <a:rPr lang="it-IT" altLang="x-none" b="1" i="1" dirty="0">
                <a:solidFill>
                  <a:srgbClr val="FF0000"/>
                </a:solidFill>
              </a:rPr>
              <a:t> </a:t>
            </a:r>
            <a:r>
              <a:rPr lang="it-IT" altLang="x-none" dirty="0"/>
              <a:t>(APP)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endParaRPr lang="it-IT" altLang="x-none" dirty="0"/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r>
              <a:rPr lang="it-IT" altLang="x-none" dirty="0"/>
              <a:t>inducono uno </a:t>
            </a:r>
            <a:r>
              <a:rPr lang="it-IT" altLang="x-none" b="1" dirty="0">
                <a:solidFill>
                  <a:srgbClr val="FF0000"/>
                </a:solidFill>
              </a:rPr>
              <a:t>stato </a:t>
            </a:r>
            <a:r>
              <a:rPr lang="it-IT" altLang="x-none" b="1" dirty="0" err="1">
                <a:solidFill>
                  <a:srgbClr val="FF0000"/>
                </a:solidFill>
              </a:rPr>
              <a:t>ipermetabolico</a:t>
            </a:r>
            <a:endParaRPr lang="it-IT" altLang="x-none" b="1" dirty="0">
              <a:solidFill>
                <a:srgbClr val="FF0000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70E62E-E081-5277-7608-2EA05F5105A2}"/>
              </a:ext>
            </a:extLst>
          </p:cNvPr>
          <p:cNvSpPr txBox="1"/>
          <p:nvPr/>
        </p:nvSpPr>
        <p:spPr>
          <a:xfrm>
            <a:off x="331080" y="1898103"/>
            <a:ext cx="2009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INFIAMMAZIONE</a:t>
            </a:r>
          </a:p>
        </p:txBody>
      </p:sp>
    </p:spTree>
    <p:extLst>
      <p:ext uri="{BB962C8B-B14F-4D97-AF65-F5344CB8AC3E}">
        <p14:creationId xmlns:p14="http://schemas.microsoft.com/office/powerpoint/2010/main" val="2237217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6FBBD-C5E1-40C5-8A57-6D4D1B8BC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434EB68-5EF8-9FE8-0F63-15E8A4E468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009" y="1477156"/>
            <a:ext cx="4259074" cy="535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6">
            <a:extLst>
              <a:ext uri="{FF2B5EF4-FFF2-40B4-BE49-F238E27FC236}">
                <a16:creationId xmlns:a16="http://schemas.microsoft.com/office/drawing/2014/main" id="{EFC1236A-2494-F2B2-9FC1-2B28E5AE4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79" y="938098"/>
            <a:ext cx="11172709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903" b="1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Arial" charset="0"/>
              </a:rPr>
              <a:t>APPROPIATEZZA DELL’UTILIZZO DELLA NA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ADC7505-1DBB-FA45-804C-11C8CEB0F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605" y="2500393"/>
            <a:ext cx="4548081" cy="394395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CBFC897-CB16-B379-BD5B-555079DC7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1443979"/>
            <a:ext cx="4637108" cy="99974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2215DF7-C96F-085D-8CD4-2CA62C39FE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4847" y="6585112"/>
            <a:ext cx="1714121" cy="157514"/>
          </a:xfrm>
          <a:prstGeom prst="rect">
            <a:avLst/>
          </a:prstGeom>
        </p:spPr>
      </p:pic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9C6F523B-5049-479A-B3A9-5D995CD454DF}"/>
              </a:ext>
            </a:extLst>
          </p:cNvPr>
          <p:cNvSpPr/>
          <p:nvPr/>
        </p:nvSpPr>
        <p:spPr>
          <a:xfrm>
            <a:off x="10199913" y="3428999"/>
            <a:ext cx="1807029" cy="23077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D7E64405-AA8C-020D-96C8-F3FF8658FC53}"/>
              </a:ext>
            </a:extLst>
          </p:cNvPr>
          <p:cNvSpPr/>
          <p:nvPr/>
        </p:nvSpPr>
        <p:spPr>
          <a:xfrm>
            <a:off x="1796151" y="2285998"/>
            <a:ext cx="1807029" cy="214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9842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DE12-DE8C-2024-19DC-9F3A03D77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CasellaDiTesto 4">
            <a:extLst>
              <a:ext uri="{FF2B5EF4-FFF2-40B4-BE49-F238E27FC236}">
                <a16:creationId xmlns:a16="http://schemas.microsoft.com/office/drawing/2014/main" id="{C0D6145B-018A-970B-12AA-3574BA975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78" y="1674540"/>
            <a:ext cx="1120755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2000" b="1" dirty="0"/>
              <a:t>Modulazione degli interventi in base a: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§"/>
            </a:pPr>
            <a:r>
              <a:rPr lang="it-IT" sz="2000" dirty="0"/>
              <a:t>stato di nutrizione</a:t>
            </a:r>
          </a:p>
          <a:p>
            <a:pPr marL="457200" indent="-457200">
              <a:buClr>
                <a:srgbClr val="FF0000"/>
              </a:buClr>
              <a:buFont typeface="Wingdings" pitchFamily="2" charset="2"/>
              <a:buChar char="§"/>
            </a:pPr>
            <a:r>
              <a:rPr lang="it-IT" sz="2000" dirty="0"/>
              <a:t>presenza / gravità di </a:t>
            </a:r>
          </a:p>
          <a:p>
            <a:pPr marL="1371600" lvl="2" indent="-4572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sz="2000" dirty="0"/>
              <a:t>Disfagia</a:t>
            </a:r>
          </a:p>
          <a:p>
            <a:pPr marL="1371600" lvl="2" indent="-4572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sz="2000" dirty="0"/>
              <a:t>Malassorbimento</a:t>
            </a:r>
          </a:p>
          <a:p>
            <a:pPr marL="1371600" lvl="2" indent="-4572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sz="2000" dirty="0" err="1"/>
              <a:t>ipermetabolismo</a:t>
            </a:r>
            <a:endParaRPr lang="it-IT" sz="2000" dirty="0"/>
          </a:p>
        </p:txBody>
      </p:sp>
      <p:sp>
        <p:nvSpPr>
          <p:cNvPr id="303106" name="CasellaDiTesto 5">
            <a:extLst>
              <a:ext uri="{FF2B5EF4-FFF2-40B4-BE49-F238E27FC236}">
                <a16:creationId xmlns:a16="http://schemas.microsoft.com/office/drawing/2014/main" id="{EF129B38-0AA7-3FAB-E4C6-6EB0E45EC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79" y="3884676"/>
            <a:ext cx="5441378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736" indent="-685736">
              <a:buClr>
                <a:srgbClr val="FF0000"/>
              </a:buClr>
              <a:buFont typeface="Calibri" pitchFamily="34" charset="0"/>
              <a:buAutoNum type="arabicParenR"/>
            </a:pPr>
            <a:r>
              <a:rPr lang="it-IT" sz="2903" dirty="0"/>
              <a:t>Dieta per </a:t>
            </a:r>
            <a:r>
              <a:rPr lang="it-IT" sz="2903" dirty="0" err="1"/>
              <a:t>os</a:t>
            </a:r>
            <a:endParaRPr lang="it-IT" sz="2903" dirty="0"/>
          </a:p>
        </p:txBody>
      </p:sp>
      <p:sp>
        <p:nvSpPr>
          <p:cNvPr id="303107" name="CasellaDiTesto 7">
            <a:extLst>
              <a:ext uri="{FF2B5EF4-FFF2-40B4-BE49-F238E27FC236}">
                <a16:creationId xmlns:a16="http://schemas.microsoft.com/office/drawing/2014/main" id="{152F083A-A673-FBCD-5677-8405DE507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78" y="4526204"/>
            <a:ext cx="11172709" cy="14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736" indent="-685736">
              <a:buClr>
                <a:srgbClr val="FF0000"/>
              </a:buClr>
              <a:buFont typeface="Calibri" pitchFamily="34" charset="0"/>
              <a:buAutoNum type="arabicParenR" startAt="2"/>
            </a:pPr>
            <a:r>
              <a:rPr lang="it-IT" sz="2903" dirty="0"/>
              <a:t>Dieta per </a:t>
            </a:r>
            <a:r>
              <a:rPr lang="it-IT" sz="2903" dirty="0" err="1"/>
              <a:t>os</a:t>
            </a:r>
            <a:r>
              <a:rPr lang="it-IT" sz="2903" dirty="0"/>
              <a:t> modificata in consistenza e/o nutrienti  con supplementi modulari e/o addensanti; personalizzata nel frazionamento</a:t>
            </a:r>
          </a:p>
        </p:txBody>
      </p:sp>
      <p:sp>
        <p:nvSpPr>
          <p:cNvPr id="303108" name="CasellaDiTesto 8">
            <a:extLst>
              <a:ext uri="{FF2B5EF4-FFF2-40B4-BE49-F238E27FC236}">
                <a16:creationId xmlns:a16="http://schemas.microsoft.com/office/drawing/2014/main" id="{B6C3DCEE-35F4-63E8-6931-CA8A1A048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978" y="6052097"/>
            <a:ext cx="11172709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736" indent="-685736">
              <a:buClr>
                <a:srgbClr val="FF0000"/>
              </a:buClr>
              <a:buFont typeface="Calibri" pitchFamily="34" charset="0"/>
              <a:buAutoNum type="arabicParenR" startAt="3"/>
            </a:pPr>
            <a:r>
              <a:rPr lang="it-IT" sz="2903" b="1" dirty="0">
                <a:solidFill>
                  <a:srgbClr val="FF0000"/>
                </a:solidFill>
              </a:rPr>
              <a:t>Nutrizione Artificiale (ONS; NE ; NP)</a:t>
            </a:r>
          </a:p>
        </p:txBody>
      </p:sp>
      <p:sp>
        <p:nvSpPr>
          <p:cNvPr id="303109" name="Rettangolo 6">
            <a:extLst>
              <a:ext uri="{FF2B5EF4-FFF2-40B4-BE49-F238E27FC236}">
                <a16:creationId xmlns:a16="http://schemas.microsoft.com/office/drawing/2014/main" id="{58CDA56D-3821-A14E-A9BE-6EEA6E9DA9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78" y="1234464"/>
            <a:ext cx="11172709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903" b="1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Arial" charset="0"/>
              </a:rPr>
              <a:t>TERAPIA MEDICA-NUTRIZIONALE</a:t>
            </a:r>
          </a:p>
        </p:txBody>
      </p:sp>
    </p:spTree>
    <p:extLst>
      <p:ext uri="{BB962C8B-B14F-4D97-AF65-F5344CB8AC3E}">
        <p14:creationId xmlns:p14="http://schemas.microsoft.com/office/powerpoint/2010/main" val="3930996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1AE55830-2879-A7A5-2A5A-58F455373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0" y="2060576"/>
            <a:ext cx="8312150" cy="9747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  <a:effectLst/>
        </p:spPr>
        <p:txBody>
          <a:bodyPr lIns="67680" tIns="35280" rIns="67680" bIns="3528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102711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  <a:defRPr/>
            </a:pPr>
            <a:r>
              <a:rPr lang="it-IT" altLang="it-IT" sz="2800" b="1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Nutrizione che viene infusa direttamente nel tratto gastroenterico bypassando la cavità orale.</a:t>
            </a:r>
          </a:p>
          <a:p>
            <a:pPr eaLnBrk="1" hangingPunct="1">
              <a:buSzPct val="100000"/>
              <a:defRPr/>
            </a:pPr>
            <a:endParaRPr lang="it-IT" altLang="it-IT" sz="2400" dirty="0">
              <a:solidFill>
                <a:srgbClr val="000000"/>
              </a:solidFill>
              <a:latin typeface="+mn-lt"/>
              <a:ea typeface="ＭＳ Ｐゴシック" panose="020B0600070205080204" pitchFamily="34" charset="-128"/>
            </a:endParaRPr>
          </a:p>
          <a:p>
            <a:pPr eaLnBrk="1" hangingPunct="1">
              <a:buSzPct val="100000"/>
              <a:defRPr/>
            </a:pPr>
            <a:endParaRPr lang="it-IT" altLang="it-IT" sz="2400" dirty="0">
              <a:solidFill>
                <a:srgbClr val="00B050"/>
              </a:solidFill>
              <a:latin typeface="+mn-lt"/>
              <a:ea typeface="ＭＳ Ｐゴシック" panose="020B0600070205080204" pitchFamily="34" charset="-128"/>
            </a:endParaRPr>
          </a:p>
          <a:p>
            <a:pPr eaLnBrk="1" hangingPunct="1">
              <a:buSzPct val="100000"/>
              <a:defRPr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  <a:ea typeface="ＭＳ Ｐゴシック" panose="020B0600070205080204" pitchFamily="34" charset="-128"/>
              </a:rPr>
              <a:t>INDICAZIONI</a:t>
            </a:r>
          </a:p>
          <a:p>
            <a:pPr eaLnBrk="1" hangingPunct="1">
              <a:buSzPct val="100000"/>
              <a:defRPr/>
            </a:pPr>
            <a:endParaRPr lang="it-IT" altLang="it-IT" sz="2400" dirty="0">
              <a:solidFill>
                <a:srgbClr val="000000"/>
              </a:solidFill>
              <a:latin typeface="+mn-lt"/>
              <a:ea typeface="ＭＳ Ｐゴシック" panose="020B0600070205080204" pitchFamily="34" charset="-128"/>
            </a:endParaRPr>
          </a:p>
          <a:p>
            <a:pPr eaLnBrk="1" hangingPunct="1">
              <a:buClr>
                <a:srgbClr val="FF0000"/>
              </a:buClr>
              <a:buSzPct val="100000"/>
              <a:buFont typeface="Wingdings" panose="05000000000000000000" pitchFamily="2" charset="2"/>
              <a:buChar char=""/>
              <a:defRPr/>
            </a:pPr>
            <a:r>
              <a:rPr lang="it-IT" altLang="it-IT" sz="2400" dirty="0">
                <a:solidFill>
                  <a:srgbClr val="000000"/>
                </a:solidFill>
                <a:latin typeface="+mn-lt"/>
              </a:rPr>
              <a:t>   Paziente non in grado di nutrirsi a sufficienza per via orale </a:t>
            </a:r>
          </a:p>
          <a:p>
            <a:pPr lvl="1" eaLnBrk="1" hangingPunct="1">
              <a:buClr>
                <a:srgbClr val="FF0000"/>
              </a:buClr>
              <a:buSzPct val="100000"/>
              <a:buFont typeface="Wingdings" panose="05000000000000000000" pitchFamily="2" charset="2"/>
              <a:buChar char=""/>
              <a:defRPr/>
            </a:pPr>
            <a:r>
              <a:rPr lang="it-IT" altLang="it-IT" sz="2400" dirty="0">
                <a:solidFill>
                  <a:srgbClr val="000000"/>
                </a:solidFill>
                <a:latin typeface="+mn-lt"/>
              </a:rPr>
              <a:t>   &lt;50-60% dei fabbisogni per 5-7 giorni</a:t>
            </a:r>
          </a:p>
          <a:p>
            <a:pPr lvl="1" eaLnBrk="1" hangingPunct="1">
              <a:buClr>
                <a:srgbClr val="FF0000"/>
              </a:buClr>
              <a:buSzPct val="100000"/>
              <a:buFont typeface="Wingdings" panose="05000000000000000000" pitchFamily="2" charset="2"/>
              <a:buChar char=""/>
              <a:defRPr/>
            </a:pPr>
            <a:r>
              <a:rPr lang="it-IT" altLang="it-IT" sz="2400" dirty="0">
                <a:solidFill>
                  <a:srgbClr val="000000"/>
                </a:solidFill>
                <a:latin typeface="+mn-lt"/>
              </a:rPr>
              <a:t>   50-75% dei fabbisogni per almeno 2 settimane</a:t>
            </a:r>
          </a:p>
          <a:p>
            <a:pPr eaLnBrk="1" hangingPunct="1">
              <a:buClr>
                <a:srgbClr val="FF0000"/>
              </a:buClr>
              <a:buSzPct val="100000"/>
              <a:buFont typeface="Wingdings" panose="05000000000000000000" pitchFamily="2" charset="2"/>
              <a:buNone/>
              <a:defRPr/>
            </a:pPr>
            <a:endParaRPr lang="it-IT" altLang="it-IT" sz="2400" dirty="0">
              <a:solidFill>
                <a:srgbClr val="000000"/>
              </a:solidFill>
              <a:latin typeface="+mn-lt"/>
            </a:endParaRPr>
          </a:p>
          <a:p>
            <a:pPr eaLnBrk="1" hangingPunct="1">
              <a:buClr>
                <a:srgbClr val="FF0000"/>
              </a:buClr>
              <a:buSzPct val="100000"/>
              <a:buFont typeface="Wingdings" panose="05000000000000000000" pitchFamily="2" charset="2"/>
              <a:buChar char=""/>
              <a:defRPr/>
            </a:pPr>
            <a:r>
              <a:rPr lang="it-IT" altLang="it-IT" sz="2400" dirty="0">
                <a:solidFill>
                  <a:srgbClr val="000000"/>
                </a:solidFill>
                <a:latin typeface="+mn-lt"/>
              </a:rPr>
              <a:t>   NE “trofica”</a:t>
            </a: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34FAEC9F-FECD-E224-2370-C3788F788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9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ENTERALE</a:t>
            </a:r>
          </a:p>
        </p:txBody>
      </p:sp>
    </p:spTree>
    <p:extLst>
      <p:ext uri="{BB962C8B-B14F-4D97-AF65-F5344CB8AC3E}">
        <p14:creationId xmlns:p14="http://schemas.microsoft.com/office/powerpoint/2010/main" val="3087045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FAD22-640C-1C04-44C4-36C55E2C7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>
            <a:extLst>
              <a:ext uri="{FF2B5EF4-FFF2-40B4-BE49-F238E27FC236}">
                <a16:creationId xmlns:a16="http://schemas.microsoft.com/office/drawing/2014/main" id="{D0ACE63B-2514-DED7-E8B1-9DB176D30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ENTERALE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EEA2B43-1F1D-D414-740A-6F2B27C830A4}"/>
              </a:ext>
            </a:extLst>
          </p:cNvPr>
          <p:cNvSpPr txBox="1"/>
          <p:nvPr/>
        </p:nvSpPr>
        <p:spPr>
          <a:xfrm>
            <a:off x="241300" y="1667823"/>
            <a:ext cx="110996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Qual è il tempo ottimale per iniziare la NE nel paziente </a:t>
            </a:r>
          </a:p>
          <a:p>
            <a:r>
              <a:rPr lang="it-IT" sz="2400" b="1" dirty="0"/>
              <a:t>ad alto rischio nutrizionale, nel paziente malnutrito e </a:t>
            </a:r>
          </a:p>
          <a:p>
            <a:r>
              <a:rPr lang="it-IT" sz="2400" b="1" dirty="0"/>
              <a:t>nel paziente stabile e ben nutrito?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A. Iniziare la NE entro 24-48 ore </a:t>
            </a:r>
            <a:r>
              <a:rPr lang="it-IT" sz="2400" dirty="0"/>
              <a:t>dal ricovero in ospedale, compreso il reparto di terapia intensiva (UTI), nel paziente che è ad </a:t>
            </a:r>
            <a:r>
              <a:rPr lang="it-IT" sz="2400" b="1" dirty="0">
                <a:solidFill>
                  <a:srgbClr val="FF0000"/>
                </a:solidFill>
              </a:rPr>
              <a:t>alto rischio </a:t>
            </a:r>
            <a:r>
              <a:rPr lang="it-IT" sz="2400" dirty="0"/>
              <a:t>di malnutrizione o che è </a:t>
            </a:r>
            <a:r>
              <a:rPr lang="it-IT" sz="2400" b="1" dirty="0">
                <a:solidFill>
                  <a:srgbClr val="FF0000"/>
                </a:solidFill>
              </a:rPr>
              <a:t>malnutrito.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B. </a:t>
            </a:r>
            <a:r>
              <a:rPr lang="it-IT" sz="2400" dirty="0"/>
              <a:t>Un </a:t>
            </a:r>
            <a:r>
              <a:rPr lang="it-IT" sz="2400" b="1" dirty="0">
                <a:solidFill>
                  <a:srgbClr val="FF0000"/>
                </a:solidFill>
              </a:rPr>
              <a:t>ritardo nell'inizio </a:t>
            </a:r>
            <a:r>
              <a:rPr lang="it-IT" sz="2400" dirty="0"/>
              <a:t>della NE può essere considerato nei </a:t>
            </a:r>
            <a:r>
              <a:rPr lang="it-IT" sz="2400" b="1" dirty="0">
                <a:solidFill>
                  <a:srgbClr val="FF0000"/>
                </a:solidFill>
              </a:rPr>
              <a:t>pazienti</a:t>
            </a:r>
            <a:r>
              <a:rPr lang="it-IT" sz="2400" dirty="0"/>
              <a:t> ospedalizzati</a:t>
            </a:r>
          </a:p>
          <a:p>
            <a:r>
              <a:rPr lang="it-IT" sz="2400" b="1" dirty="0">
                <a:solidFill>
                  <a:srgbClr val="FF0000"/>
                </a:solidFill>
              </a:rPr>
              <a:t>a basso rischio</a:t>
            </a:r>
            <a:r>
              <a:rPr lang="it-IT" sz="2400" dirty="0"/>
              <a:t>, </a:t>
            </a:r>
            <a:r>
              <a:rPr lang="it-IT" sz="2400" b="1" dirty="0">
                <a:solidFill>
                  <a:srgbClr val="FF0000"/>
                </a:solidFill>
              </a:rPr>
              <a:t>ben nutriti </a:t>
            </a:r>
            <a:r>
              <a:rPr lang="it-IT" sz="2400" dirty="0"/>
              <a:t>e </a:t>
            </a:r>
            <a:r>
              <a:rPr lang="it-IT" sz="2400" b="1" dirty="0">
                <a:solidFill>
                  <a:srgbClr val="FF0000"/>
                </a:solidFill>
              </a:rPr>
              <a:t>che</a:t>
            </a:r>
            <a:r>
              <a:rPr lang="it-IT" sz="2400" dirty="0"/>
              <a:t> si prevede </a:t>
            </a:r>
            <a:r>
              <a:rPr lang="it-IT" sz="2400" b="1" dirty="0">
                <a:solidFill>
                  <a:srgbClr val="FF0000"/>
                </a:solidFill>
              </a:rPr>
              <a:t>riprenderanno</a:t>
            </a:r>
            <a:r>
              <a:rPr lang="it-IT" sz="2400" dirty="0"/>
              <a:t> l'assunzione orale volontaria </a:t>
            </a:r>
            <a:r>
              <a:rPr lang="it-IT" sz="2400" b="1" dirty="0">
                <a:solidFill>
                  <a:srgbClr val="FF0000"/>
                </a:solidFill>
              </a:rPr>
              <a:t>entro 5-7 giorni </a:t>
            </a:r>
            <a:r>
              <a:rPr lang="it-IT" sz="2400" dirty="0"/>
              <a:t>dal ricovero.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C. </a:t>
            </a:r>
            <a:r>
              <a:rPr lang="it-IT" sz="2400" dirty="0"/>
              <a:t>Procedere con </a:t>
            </a:r>
            <a:r>
              <a:rPr lang="it-IT" sz="2400" b="1" dirty="0">
                <a:solidFill>
                  <a:srgbClr val="FF0000"/>
                </a:solidFill>
              </a:rPr>
              <a:t>cautela </a:t>
            </a:r>
            <a:r>
              <a:rPr lang="it-IT" sz="2400" dirty="0"/>
              <a:t>con la NE nei pazienti a </a:t>
            </a:r>
            <a:r>
              <a:rPr lang="it-IT" sz="2400" b="1" dirty="0">
                <a:solidFill>
                  <a:srgbClr val="FF0000"/>
                </a:solidFill>
              </a:rPr>
              <a:t>rischio di </a:t>
            </a:r>
            <a:r>
              <a:rPr lang="it-IT" sz="2400" b="1" i="1" dirty="0" err="1">
                <a:solidFill>
                  <a:srgbClr val="FF0000"/>
                </a:solidFill>
              </a:rPr>
              <a:t>refeeding</a:t>
            </a:r>
            <a:r>
              <a:rPr lang="it-IT" sz="2400" dirty="0"/>
              <a:t> e nei</a:t>
            </a:r>
          </a:p>
          <a:p>
            <a:r>
              <a:rPr lang="it-IT" sz="2400" dirty="0"/>
              <a:t>pazienti con </a:t>
            </a:r>
            <a:r>
              <a:rPr lang="it-IT" sz="2400" b="1" dirty="0">
                <a:solidFill>
                  <a:srgbClr val="FF0000"/>
                </a:solidFill>
              </a:rPr>
              <a:t>sintomi di intolleranza GI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5EFD6F2-BAAE-6CDF-06BE-AC9F6DC20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729" y="1022350"/>
            <a:ext cx="4382871" cy="186055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7EC637A-A75C-E05D-9638-A5DE64BA8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50" y="6546850"/>
            <a:ext cx="29083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145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FDD1670-DC6F-AB17-5FA8-ADA883531911}"/>
              </a:ext>
            </a:extLst>
          </p:cNvPr>
          <p:cNvSpPr txBox="1"/>
          <p:nvPr/>
        </p:nvSpPr>
        <p:spPr>
          <a:xfrm>
            <a:off x="5961405" y="1104015"/>
            <a:ext cx="60920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b="1" dirty="0"/>
              <a:t>TAVOLA ROTONDA </a:t>
            </a:r>
          </a:p>
          <a:p>
            <a:r>
              <a:rPr lang="it-IT" sz="2000" b="1" dirty="0"/>
              <a:t>Come gestire la malnutrizione in gastroenterologia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F369B66-96DE-1BD0-1141-DC338666BBB8}"/>
              </a:ext>
            </a:extLst>
          </p:cNvPr>
          <p:cNvSpPr txBox="1"/>
          <p:nvPr/>
        </p:nvSpPr>
        <p:spPr>
          <a:xfrm>
            <a:off x="403761" y="2783797"/>
            <a:ext cx="11150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/>
              <a:t>Corretta impostazione della nutrizione enterale e parenterale </a:t>
            </a:r>
          </a:p>
          <a:p>
            <a:pPr algn="ctr"/>
            <a:r>
              <a:rPr lang="it-IT" sz="3200" dirty="0"/>
              <a:t>Ettore Corradi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505EBB7-6384-5D0B-A1AF-D5136C7C41F8}"/>
              </a:ext>
            </a:extLst>
          </p:cNvPr>
          <p:cNvSpPr txBox="1"/>
          <p:nvPr/>
        </p:nvSpPr>
        <p:spPr>
          <a:xfrm>
            <a:off x="9832769" y="6412675"/>
            <a:ext cx="2230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Roma 18 Aprile 2026</a:t>
            </a:r>
          </a:p>
        </p:txBody>
      </p:sp>
      <p:pic>
        <p:nvPicPr>
          <p:cNvPr id="6" name="Immagine 6" descr="Immagine 6">
            <a:extLst>
              <a:ext uri="{FF2B5EF4-FFF2-40B4-BE49-F238E27FC236}">
                <a16:creationId xmlns:a16="http://schemas.microsoft.com/office/drawing/2014/main" id="{CC885CA1-ACFC-BC81-59C0-90860C42B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251" y="4517756"/>
            <a:ext cx="3834159" cy="6493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7">
            <a:extLst>
              <a:ext uri="{FF2B5EF4-FFF2-40B4-BE49-F238E27FC236}">
                <a16:creationId xmlns:a16="http://schemas.microsoft.com/office/drawing/2014/main" id="{72D61066-27FC-69DD-3B88-99604E016AB8}"/>
              </a:ext>
            </a:extLst>
          </p:cNvPr>
          <p:cNvSpPr/>
          <p:nvPr/>
        </p:nvSpPr>
        <p:spPr>
          <a:xfrm>
            <a:off x="4797364" y="5136414"/>
            <a:ext cx="2220581" cy="5645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1100" b="1"/>
            </a:pPr>
            <a:r>
              <a:rPr sz="1100" dirty="0">
                <a:solidFill>
                  <a:schemeClr val="tx1"/>
                </a:solidFill>
              </a:rPr>
              <a:t>S.C. di Dietetica e Nutrizione Clinica</a:t>
            </a:r>
          </a:p>
          <a:p>
            <a:pPr>
              <a:defRPr sz="1100" b="1"/>
            </a:pPr>
            <a:r>
              <a:rPr sz="1100" dirty="0">
                <a:solidFill>
                  <a:schemeClr val="tx1"/>
                </a:solidFill>
              </a:rPr>
              <a:t>Centro per la cura </a:t>
            </a:r>
            <a:r>
              <a:rPr sz="1100" dirty="0" err="1">
                <a:solidFill>
                  <a:schemeClr val="tx1"/>
                </a:solidFill>
              </a:rPr>
              <a:t>dei</a:t>
            </a:r>
            <a:r>
              <a:rPr sz="1100" dirty="0">
                <a:solidFill>
                  <a:schemeClr val="tx1"/>
                </a:solidFill>
              </a:rPr>
              <a:t> D</a:t>
            </a:r>
            <a:r>
              <a:rPr lang="it-IT" sz="1100" dirty="0" err="1">
                <a:solidFill>
                  <a:schemeClr val="tx1"/>
                </a:solidFill>
              </a:rPr>
              <a:t>N</a:t>
            </a:r>
            <a:r>
              <a:rPr sz="1100" dirty="0">
                <a:solidFill>
                  <a:schemeClr val="tx1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47AB1-DBDD-1C7E-FD88-3769D909B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>
            <a:extLst>
              <a:ext uri="{FF2B5EF4-FFF2-40B4-BE49-F238E27FC236}">
                <a16:creationId xmlns:a16="http://schemas.microsoft.com/office/drawing/2014/main" id="{77D8A21A-96B5-E86C-DA1F-8F7ADDFAA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ENTERALE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4246D7B-1B69-2AB9-8235-B98FB7ACF61A}"/>
              </a:ext>
            </a:extLst>
          </p:cNvPr>
          <p:cNvSpPr txBox="1"/>
          <p:nvPr/>
        </p:nvSpPr>
        <p:spPr>
          <a:xfrm>
            <a:off x="437572" y="1959923"/>
            <a:ext cx="1113212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Quali sono le indicazioni per la NE nei pazienti con malattie gastrointestinali?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A. </a:t>
            </a:r>
            <a:r>
              <a:rPr lang="it-IT" sz="2400" dirty="0"/>
              <a:t>La </a:t>
            </a:r>
            <a:r>
              <a:rPr lang="it-IT" sz="2400" b="1" dirty="0">
                <a:solidFill>
                  <a:srgbClr val="FF0000"/>
                </a:solidFill>
              </a:rPr>
              <a:t>NE è indicata </a:t>
            </a:r>
            <a:r>
              <a:rPr lang="it-IT" sz="2400" dirty="0"/>
              <a:t>nei pazienti con </a:t>
            </a:r>
            <a:r>
              <a:rPr lang="it-IT" sz="2400" b="1" dirty="0">
                <a:solidFill>
                  <a:srgbClr val="FF0000"/>
                </a:solidFill>
              </a:rPr>
              <a:t>malattie GI</a:t>
            </a:r>
            <a:r>
              <a:rPr lang="it-IT" sz="2400" dirty="0"/>
              <a:t>, tra cui, a titolo esemplificativo ma non esaustivo, </a:t>
            </a:r>
            <a:r>
              <a:rPr lang="it-IT" sz="2400" b="1" dirty="0">
                <a:solidFill>
                  <a:srgbClr val="FF0000"/>
                </a:solidFill>
              </a:rPr>
              <a:t>MICI</a:t>
            </a:r>
            <a:r>
              <a:rPr lang="it-IT" sz="2400" dirty="0"/>
              <a:t>, </a:t>
            </a:r>
            <a:r>
              <a:rPr lang="it-IT" sz="2400" b="1" dirty="0">
                <a:solidFill>
                  <a:srgbClr val="FF0000"/>
                </a:solidFill>
              </a:rPr>
              <a:t>malattie epatiche </a:t>
            </a:r>
            <a:r>
              <a:rPr lang="it-IT" sz="2400" dirty="0"/>
              <a:t>croniche e </a:t>
            </a:r>
            <a:r>
              <a:rPr lang="it-IT" sz="2400" b="1" dirty="0">
                <a:solidFill>
                  <a:srgbClr val="FF0000"/>
                </a:solidFill>
              </a:rPr>
              <a:t>pancreatite acuta</a:t>
            </a:r>
            <a:r>
              <a:rPr lang="it-IT" sz="2400" dirty="0"/>
              <a:t>, quando il paziente è a </a:t>
            </a:r>
            <a:r>
              <a:rPr lang="it-IT" sz="2400" b="1" dirty="0">
                <a:solidFill>
                  <a:srgbClr val="FF0000"/>
                </a:solidFill>
              </a:rPr>
              <a:t>rischio</a:t>
            </a:r>
            <a:r>
              <a:rPr lang="it-IT" sz="2400" dirty="0"/>
              <a:t> o presenta </a:t>
            </a:r>
            <a:r>
              <a:rPr lang="it-IT" sz="2400" b="1" dirty="0">
                <a:solidFill>
                  <a:srgbClr val="FF0000"/>
                </a:solidFill>
              </a:rPr>
              <a:t>malnutrizione</a:t>
            </a:r>
            <a:r>
              <a:rPr lang="it-IT" sz="2400" dirty="0"/>
              <a:t> a causa di un'assunzione orale inadeguata.</a:t>
            </a:r>
          </a:p>
          <a:p>
            <a:endParaRPr lang="it-IT" sz="2400" dirty="0"/>
          </a:p>
          <a:p>
            <a:r>
              <a:rPr lang="it-IT" sz="2400" dirty="0"/>
              <a:t>	</a:t>
            </a:r>
            <a:r>
              <a:rPr lang="it-IT" sz="2400" b="1" dirty="0">
                <a:solidFill>
                  <a:srgbClr val="FF0000"/>
                </a:solidFill>
              </a:rPr>
              <a:t>i. </a:t>
            </a:r>
            <a:r>
              <a:rPr lang="it-IT" sz="2400" dirty="0"/>
              <a:t>Maggiore probabilità di necessità di NE in pz con </a:t>
            </a:r>
            <a:r>
              <a:rPr lang="it-IT" sz="2400" b="1" dirty="0">
                <a:solidFill>
                  <a:srgbClr val="FF0000"/>
                </a:solidFill>
              </a:rPr>
              <a:t>malnutrizione 	preesistente</a:t>
            </a:r>
            <a:r>
              <a:rPr lang="it-IT" sz="2400" dirty="0"/>
              <a:t> al momento della diagnosi o che stanno in periodi di rapida 	crescita (es. neonati e adolescenti).</a:t>
            </a:r>
          </a:p>
          <a:p>
            <a:endParaRPr lang="it-IT" sz="2400" dirty="0"/>
          </a:p>
          <a:p>
            <a:r>
              <a:rPr lang="it-IT" sz="2400" dirty="0"/>
              <a:t>	</a:t>
            </a:r>
            <a:r>
              <a:rPr lang="it-IT" sz="2400" b="1" dirty="0">
                <a:solidFill>
                  <a:srgbClr val="FF0000"/>
                </a:solidFill>
              </a:rPr>
              <a:t>ii. Infiammazione</a:t>
            </a:r>
            <a:r>
              <a:rPr lang="it-IT" sz="2400" dirty="0"/>
              <a:t> e grave </a:t>
            </a:r>
            <a:r>
              <a:rPr lang="it-IT" sz="2400" b="1" dirty="0">
                <a:solidFill>
                  <a:srgbClr val="FF0000"/>
                </a:solidFill>
              </a:rPr>
              <a:t>malassorbimento </a:t>
            </a:r>
            <a:r>
              <a:rPr lang="it-IT" sz="2400" dirty="0"/>
              <a:t>(es. nei pazienti epatopatici) 	aumentano la probabilità di necessitare di NE.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5A2B462-45E7-0F4F-C1BB-0068467099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000"/>
          <a:stretch>
            <a:fillRect/>
          </a:stretch>
        </p:blipFill>
        <p:spPr>
          <a:xfrm>
            <a:off x="7517299" y="1111250"/>
            <a:ext cx="4649302" cy="73025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D043F70-0058-5779-7F77-CAAC0AEB4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50" y="6546850"/>
            <a:ext cx="29083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51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EDDE9-6612-7A4B-E15F-ECFF45586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CBBE4F2-D503-C51D-CD10-53B63FB9BCC5}"/>
              </a:ext>
            </a:extLst>
          </p:cNvPr>
          <p:cNvSpPr txBox="1"/>
          <p:nvPr/>
        </p:nvSpPr>
        <p:spPr>
          <a:xfrm>
            <a:off x="589972" y="1769423"/>
            <a:ext cx="110305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Quali sono le indicazioni per la NE nei pazienti con malattie gastrointestinali?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B. </a:t>
            </a:r>
            <a:r>
              <a:rPr lang="it-IT" sz="2400" dirty="0"/>
              <a:t>La </a:t>
            </a:r>
            <a:r>
              <a:rPr lang="it-IT" sz="2400" b="1" dirty="0">
                <a:solidFill>
                  <a:srgbClr val="FF0000"/>
                </a:solidFill>
              </a:rPr>
              <a:t>NE</a:t>
            </a:r>
            <a:r>
              <a:rPr lang="it-IT" sz="2400" dirty="0"/>
              <a:t> è indicata come </a:t>
            </a:r>
            <a:r>
              <a:rPr lang="it-IT" sz="2400" b="1" dirty="0">
                <a:solidFill>
                  <a:srgbClr val="FF0000"/>
                </a:solidFill>
              </a:rPr>
              <a:t>opzione terapeutica </a:t>
            </a:r>
            <a:r>
              <a:rPr lang="it-IT" sz="2400" dirty="0"/>
              <a:t>per l'induzione della remissione </a:t>
            </a:r>
            <a:r>
              <a:rPr lang="it-IT" sz="2400" b="1" dirty="0">
                <a:solidFill>
                  <a:srgbClr val="FF0000"/>
                </a:solidFill>
              </a:rPr>
              <a:t>nella malattia di Crohn </a:t>
            </a:r>
            <a:r>
              <a:rPr lang="it-IT" sz="2400" dirty="0"/>
              <a:t>(MC).</a:t>
            </a:r>
          </a:p>
          <a:p>
            <a:endParaRPr lang="it-IT" sz="2400" dirty="0"/>
          </a:p>
          <a:p>
            <a:r>
              <a:rPr lang="it-IT" sz="2400" dirty="0"/>
              <a:t>	</a:t>
            </a:r>
            <a:r>
              <a:rPr lang="it-IT" sz="2400" b="1" dirty="0">
                <a:solidFill>
                  <a:srgbClr val="FF0000"/>
                </a:solidFill>
              </a:rPr>
              <a:t>i. </a:t>
            </a:r>
            <a:r>
              <a:rPr lang="it-IT" sz="2400" dirty="0"/>
              <a:t>L'alimentazione enterale esclusiva (NEE) dovrebbe essere considerata 	   come </a:t>
            </a:r>
            <a:r>
              <a:rPr lang="it-IT" sz="2400" b="1" dirty="0">
                <a:solidFill>
                  <a:srgbClr val="FF0000"/>
                </a:solidFill>
              </a:rPr>
              <a:t>terapia di prima linea </a:t>
            </a:r>
            <a:r>
              <a:rPr lang="it-IT" sz="2400" dirty="0"/>
              <a:t>per l'induzione della remissione </a:t>
            </a:r>
            <a:r>
              <a:rPr lang="it-IT" sz="2400" b="1" dirty="0">
                <a:solidFill>
                  <a:srgbClr val="FF0000"/>
                </a:solidFill>
              </a:rPr>
              <a:t>nei bambini </a:t>
            </a:r>
            <a:r>
              <a:rPr lang="it-IT" sz="2400" dirty="0"/>
              <a:t>	   con MC.</a:t>
            </a:r>
          </a:p>
          <a:p>
            <a:endParaRPr lang="it-IT" sz="2400" dirty="0"/>
          </a:p>
          <a:p>
            <a:r>
              <a:rPr lang="it-IT" sz="2400" dirty="0"/>
              <a:t>	</a:t>
            </a:r>
            <a:r>
              <a:rPr lang="it-IT" sz="2400" b="1" dirty="0">
                <a:solidFill>
                  <a:srgbClr val="FF0000"/>
                </a:solidFill>
              </a:rPr>
              <a:t>ii. </a:t>
            </a:r>
            <a:r>
              <a:rPr lang="it-IT" sz="2400" dirty="0"/>
              <a:t>La </a:t>
            </a:r>
            <a:r>
              <a:rPr lang="it-IT" sz="2400" b="1" dirty="0">
                <a:solidFill>
                  <a:srgbClr val="FF0000"/>
                </a:solidFill>
              </a:rPr>
              <a:t>NEE</a:t>
            </a:r>
            <a:r>
              <a:rPr lang="it-IT" sz="2400" dirty="0"/>
              <a:t> può rappresentare un'</a:t>
            </a:r>
            <a:r>
              <a:rPr lang="it-IT" sz="2400" b="1" dirty="0">
                <a:solidFill>
                  <a:srgbClr val="FF0000"/>
                </a:solidFill>
              </a:rPr>
              <a:t>alternativa</a:t>
            </a:r>
            <a:r>
              <a:rPr lang="it-IT" sz="2400" dirty="0"/>
              <a:t> alla terapia con </a:t>
            </a:r>
            <a:r>
              <a:rPr lang="it-IT" sz="2400" b="1" dirty="0">
                <a:solidFill>
                  <a:srgbClr val="FF0000"/>
                </a:solidFill>
              </a:rPr>
              <a:t>corticosteroidi</a:t>
            </a:r>
            <a:r>
              <a:rPr lang="it-IT" sz="2400" dirty="0"/>
              <a:t> 	     per l'induzione della remissione negli </a:t>
            </a:r>
            <a:r>
              <a:rPr lang="it-IT" sz="2400" b="1" dirty="0">
                <a:solidFill>
                  <a:srgbClr val="FF0000"/>
                </a:solidFill>
              </a:rPr>
              <a:t>adulti </a:t>
            </a:r>
            <a:r>
              <a:rPr lang="it-IT" sz="2400" dirty="0"/>
              <a:t>con MC e un'</a:t>
            </a:r>
            <a:r>
              <a:rPr lang="it-IT" sz="2400" b="1" dirty="0">
                <a:solidFill>
                  <a:srgbClr val="FF0000"/>
                </a:solidFill>
              </a:rPr>
              <a:t>elevata</a:t>
            </a:r>
            <a:r>
              <a:rPr lang="it-IT" sz="2400" dirty="0"/>
              <a:t> 	    </a:t>
            </a:r>
          </a:p>
          <a:p>
            <a:r>
              <a:rPr lang="it-IT" sz="2400" dirty="0"/>
              <a:t>                    probabilità di</a:t>
            </a:r>
            <a:r>
              <a:rPr lang="it-IT" sz="2400" b="1" dirty="0">
                <a:solidFill>
                  <a:srgbClr val="FF0000"/>
                </a:solidFill>
              </a:rPr>
              <a:t> aderenza </a:t>
            </a:r>
            <a:r>
              <a:rPr lang="it-IT" sz="2400" dirty="0"/>
              <a:t>al trattamento.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468247A-8D64-6A33-CE21-87CAB9139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ENTERALE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69BA3B4-3DDA-B95A-7AD9-557032010B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000"/>
          <a:stretch>
            <a:fillRect/>
          </a:stretch>
        </p:blipFill>
        <p:spPr>
          <a:xfrm>
            <a:off x="7517299" y="1111250"/>
            <a:ext cx="4649302" cy="7302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B84FC5E-2CE2-9531-66FB-25F89B591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50" y="6546850"/>
            <a:ext cx="29083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9238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FC310-3C49-1464-1DF6-C21DBA843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51A50AD-B304-650B-4BC2-A2E19A196BAF}"/>
              </a:ext>
            </a:extLst>
          </p:cNvPr>
          <p:cNvSpPr txBox="1"/>
          <p:nvPr/>
        </p:nvSpPr>
        <p:spPr>
          <a:xfrm>
            <a:off x="666172" y="1731323"/>
            <a:ext cx="108019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Quali sono le indicazioni per la NE nei pazienti con malattie gastrointestinali?</a:t>
            </a:r>
          </a:p>
          <a:p>
            <a:endParaRPr lang="it-IT" sz="2400" dirty="0"/>
          </a:p>
          <a:p>
            <a:r>
              <a:rPr lang="it-IT" sz="2400" b="1" dirty="0">
                <a:solidFill>
                  <a:srgbClr val="FF0000"/>
                </a:solidFill>
              </a:rPr>
              <a:t>C. </a:t>
            </a:r>
            <a:r>
              <a:rPr lang="it-IT" sz="2400" dirty="0"/>
              <a:t>La </a:t>
            </a:r>
            <a:r>
              <a:rPr lang="it-IT" sz="2400" b="1" dirty="0">
                <a:solidFill>
                  <a:srgbClr val="FF0000"/>
                </a:solidFill>
              </a:rPr>
              <a:t>NE</a:t>
            </a:r>
            <a:r>
              <a:rPr lang="it-IT" sz="2400" dirty="0"/>
              <a:t> è indicata in via </a:t>
            </a:r>
            <a:r>
              <a:rPr lang="it-IT" sz="2400" b="1" dirty="0">
                <a:solidFill>
                  <a:srgbClr val="FF0000"/>
                </a:solidFill>
              </a:rPr>
              <a:t>preferenziale</a:t>
            </a:r>
            <a:r>
              <a:rPr lang="it-IT" sz="2400" dirty="0"/>
              <a:t> </a:t>
            </a:r>
            <a:r>
              <a:rPr lang="it-IT" sz="2400" b="1" dirty="0">
                <a:solidFill>
                  <a:srgbClr val="FF0000"/>
                </a:solidFill>
              </a:rPr>
              <a:t>rispetto</a:t>
            </a:r>
            <a:r>
              <a:rPr lang="it-IT" sz="2400" dirty="0"/>
              <a:t> alla </a:t>
            </a:r>
            <a:r>
              <a:rPr lang="it-IT" sz="2400" b="1" dirty="0">
                <a:solidFill>
                  <a:srgbClr val="FF0000"/>
                </a:solidFill>
              </a:rPr>
              <a:t>NP</a:t>
            </a:r>
            <a:r>
              <a:rPr lang="it-IT" sz="2400" dirty="0"/>
              <a:t> nei pazienti con diagnosi   </a:t>
            </a:r>
          </a:p>
          <a:p>
            <a:r>
              <a:rPr lang="it-IT" sz="2400" dirty="0"/>
              <a:t>      presuntiva di </a:t>
            </a:r>
            <a:r>
              <a:rPr lang="it-IT" sz="2400" b="1" dirty="0">
                <a:solidFill>
                  <a:srgbClr val="FF0000"/>
                </a:solidFill>
              </a:rPr>
              <a:t>pancreatite acuta grave </a:t>
            </a:r>
            <a:r>
              <a:rPr lang="it-IT" sz="2400" dirty="0"/>
              <a:t>(PAG).</a:t>
            </a:r>
          </a:p>
          <a:p>
            <a:endParaRPr lang="it-IT" sz="2400" dirty="0"/>
          </a:p>
          <a:p>
            <a:r>
              <a:rPr lang="it-IT" sz="2400" dirty="0"/>
              <a:t>	i. È sicuro </a:t>
            </a:r>
            <a:r>
              <a:rPr lang="it-IT" sz="2400" b="1" dirty="0">
                <a:solidFill>
                  <a:srgbClr val="FF0000"/>
                </a:solidFill>
              </a:rPr>
              <a:t>iniziare</a:t>
            </a:r>
            <a:r>
              <a:rPr lang="it-IT" sz="2400" dirty="0"/>
              <a:t> la NE </a:t>
            </a:r>
            <a:r>
              <a:rPr lang="it-IT" sz="2400" b="1" dirty="0">
                <a:solidFill>
                  <a:srgbClr val="FF0000"/>
                </a:solidFill>
              </a:rPr>
              <a:t>entro 48 ore </a:t>
            </a:r>
            <a:r>
              <a:rPr lang="it-IT" sz="2400" dirty="0"/>
              <a:t>dal ricovero nei </a:t>
            </a:r>
            <a:r>
              <a:rPr lang="it-IT" sz="2400" b="1" dirty="0">
                <a:solidFill>
                  <a:srgbClr val="FF0000"/>
                </a:solidFill>
              </a:rPr>
              <a:t>pazienti stabili </a:t>
            </a:r>
            <a:r>
              <a:rPr lang="it-IT" sz="2400" dirty="0"/>
              <a:t>con 	   diagnosi presuntiva di PAG.</a:t>
            </a:r>
          </a:p>
          <a:p>
            <a:endParaRPr lang="it-IT" sz="2400" dirty="0"/>
          </a:p>
          <a:p>
            <a:r>
              <a:rPr lang="it-IT" sz="2400" dirty="0"/>
              <a:t>	ii. La NE per </a:t>
            </a:r>
            <a:r>
              <a:rPr lang="it-IT" sz="2400" b="1" dirty="0">
                <a:solidFill>
                  <a:srgbClr val="FF0000"/>
                </a:solidFill>
              </a:rPr>
              <a:t>via nasogastrica </a:t>
            </a:r>
            <a:r>
              <a:rPr lang="it-IT" sz="2400" dirty="0"/>
              <a:t>può essere considerata di </a:t>
            </a:r>
            <a:r>
              <a:rPr lang="it-IT" sz="2400" b="1" dirty="0">
                <a:solidFill>
                  <a:srgbClr val="FF0000"/>
                </a:solidFill>
              </a:rPr>
              <a:t>prima linea</a:t>
            </a:r>
            <a:r>
              <a:rPr lang="it-IT" sz="2400" dirty="0"/>
              <a:t>;</a:t>
            </a:r>
          </a:p>
          <a:p>
            <a:r>
              <a:rPr lang="it-IT" sz="2400" dirty="0"/>
              <a:t>	     la via </a:t>
            </a:r>
            <a:r>
              <a:rPr lang="it-IT" sz="2400" dirty="0" err="1"/>
              <a:t>nasodigiunale</a:t>
            </a:r>
            <a:r>
              <a:rPr lang="it-IT" sz="2400" dirty="0"/>
              <a:t> è indicata quando l'alimentazione tramite sondino 	     nasogastrico non è tollerata.</a:t>
            </a:r>
          </a:p>
          <a:p>
            <a:endParaRPr lang="it-IT" sz="2400" dirty="0"/>
          </a:p>
          <a:p>
            <a:r>
              <a:rPr lang="it-IT" sz="2400" dirty="0"/>
              <a:t>	iii. Le </a:t>
            </a:r>
            <a:r>
              <a:rPr lang="it-IT" sz="2400" b="1" dirty="0">
                <a:solidFill>
                  <a:srgbClr val="FF0000"/>
                </a:solidFill>
              </a:rPr>
              <a:t>formule polimeriche </a:t>
            </a:r>
            <a:r>
              <a:rPr lang="it-IT" sz="2400" dirty="0"/>
              <a:t>rappresentano la </a:t>
            </a:r>
            <a:r>
              <a:rPr lang="it-IT" sz="2400" b="1" dirty="0">
                <a:solidFill>
                  <a:srgbClr val="FF0000"/>
                </a:solidFill>
              </a:rPr>
              <a:t>prima scelta </a:t>
            </a:r>
            <a:r>
              <a:rPr lang="it-IT" sz="2400" dirty="0"/>
              <a:t>per la NE nella 	      pancreatite acuta grave.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861D793-82FB-E242-DC58-D0667986F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ENTERALE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CA3D635-FC11-320C-601C-EBCCD71A3D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000"/>
          <a:stretch>
            <a:fillRect/>
          </a:stretch>
        </p:blipFill>
        <p:spPr>
          <a:xfrm>
            <a:off x="7517299" y="1111250"/>
            <a:ext cx="4649302" cy="73025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3E069DC-5D08-D976-0EA6-CF38FDB497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850" y="6546850"/>
            <a:ext cx="29083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871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>
            <a:extLst>
              <a:ext uri="{FF2B5EF4-FFF2-40B4-BE49-F238E27FC236}">
                <a16:creationId xmlns:a16="http://schemas.microsoft.com/office/drawing/2014/main" id="{1CF9674D-77A3-098D-C321-1BCA610AD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" y="2613203"/>
            <a:ext cx="10248899" cy="320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40823" rIns="81646" bIns="40823"/>
          <a:lstStyle>
            <a:lvl1pPr marL="215900" indent="-193675"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just">
              <a:buClrTx/>
              <a:buFontTx/>
              <a:buNone/>
            </a:pPr>
            <a:endParaRPr lang="it-IT" altLang="it-IT" sz="2400" dirty="0">
              <a:latin typeface="+mn-lt"/>
            </a:endParaRPr>
          </a:p>
          <a:p>
            <a:pPr marL="175702" indent="-155539" algn="just">
              <a:spcAft>
                <a:spcPts val="1293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	è la </a:t>
            </a:r>
            <a:r>
              <a:rPr lang="it-IT" altLang="it-IT" sz="2800" b="1" dirty="0">
                <a:solidFill>
                  <a:srgbClr val="FF0000"/>
                </a:solidFill>
                <a:latin typeface="+mn-lt"/>
              </a:rPr>
              <a:t>meno fisiologica</a:t>
            </a:r>
            <a:r>
              <a:rPr lang="it-IT" altLang="it-IT" sz="2800" dirty="0">
                <a:solidFill>
                  <a:srgbClr val="FF0000"/>
                </a:solidFill>
                <a:latin typeface="+mn-lt"/>
              </a:rPr>
              <a:t> </a:t>
            </a:r>
            <a:r>
              <a:rPr lang="it-IT" altLang="it-IT" sz="2800" dirty="0">
                <a:latin typeface="+mn-lt"/>
              </a:rPr>
              <a:t>delle modalità di nutrizione artificiale</a:t>
            </a:r>
          </a:p>
          <a:p>
            <a:pPr marL="175702" indent="-155539" algn="just">
              <a:spcAft>
                <a:spcPts val="1293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	comporta </a:t>
            </a:r>
            <a:r>
              <a:rPr lang="it-IT" altLang="it-IT" sz="2800" b="1" dirty="0">
                <a:solidFill>
                  <a:srgbClr val="FF0000"/>
                </a:solidFill>
                <a:latin typeface="+mn-lt"/>
              </a:rPr>
              <a:t>rischi e costi superiori </a:t>
            </a:r>
            <a:r>
              <a:rPr lang="it-IT" altLang="it-IT" sz="2800" dirty="0">
                <a:latin typeface="+mn-lt"/>
              </a:rPr>
              <a:t>a quelli della NE</a:t>
            </a:r>
          </a:p>
          <a:p>
            <a:pPr marL="175702" indent="-155539">
              <a:spcAft>
                <a:spcPts val="1293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	deve essere utilizzata soltanto quando le altre modalità di 			nutrizione (orale o enterale) </a:t>
            </a:r>
            <a:r>
              <a:rPr lang="it-IT" altLang="it-IT" sz="2800" b="1" dirty="0">
                <a:solidFill>
                  <a:srgbClr val="FF0000"/>
                </a:solidFill>
                <a:latin typeface="+mn-lt"/>
              </a:rPr>
              <a:t>non sono possibili o non sono 			sufficienti</a:t>
            </a:r>
            <a:r>
              <a:rPr lang="it-IT" altLang="it-IT" sz="2800" dirty="0">
                <a:solidFill>
                  <a:srgbClr val="FF0000"/>
                </a:solidFill>
                <a:latin typeface="+mn-lt"/>
              </a:rPr>
              <a:t> </a:t>
            </a:r>
            <a:r>
              <a:rPr lang="it-IT" altLang="it-IT" sz="2800" dirty="0">
                <a:latin typeface="+mn-lt"/>
              </a:rPr>
              <a:t>a soddisfare i fabbisogni nutrizionali del paziente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912DFD1D-D50B-7DC2-59E7-A90FE50DA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499" y="1168401"/>
            <a:ext cx="2101245" cy="174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E93476EA-DB17-F3AA-E58E-A30D383D6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PARENTERALE</a:t>
            </a:r>
          </a:p>
        </p:txBody>
      </p:sp>
    </p:spTree>
    <p:extLst>
      <p:ext uri="{BB962C8B-B14F-4D97-AF65-F5344CB8AC3E}">
        <p14:creationId xmlns:p14="http://schemas.microsoft.com/office/powerpoint/2010/main" val="40324131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>
            <a:extLst>
              <a:ext uri="{FF2B5EF4-FFF2-40B4-BE49-F238E27FC236}">
                <a16:creationId xmlns:a16="http://schemas.microsoft.com/office/drawing/2014/main" id="{B01E0CC0-6827-A199-5B98-55E57ED5E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570" y="2348888"/>
            <a:ext cx="8230464" cy="3744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13314" name="Text Box 2">
            <a:extLst>
              <a:ext uri="{FF2B5EF4-FFF2-40B4-BE49-F238E27FC236}">
                <a16:creationId xmlns:a16="http://schemas.microsoft.com/office/drawing/2014/main" id="{DC50EF16-E223-B55D-F03F-C11FACF7F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1" y="2149341"/>
            <a:ext cx="10960099" cy="4581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60092" rIns="81646" bIns="40823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SzPct val="45000"/>
            </a:pPr>
            <a:r>
              <a:rPr lang="it-IT" altLang="it-IT" sz="2800" dirty="0">
                <a:latin typeface="+mn-lt"/>
              </a:rPr>
              <a:t>Pazienti che necessitano di una NA e hanno</a:t>
            </a:r>
            <a:r>
              <a:rPr lang="it-IT" altLang="it-IT" sz="2800" b="1" dirty="0">
                <a:latin typeface="+mn-lt"/>
              </a:rPr>
              <a:t> controindicazioni assolute alla NE: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  <a:buFont typeface="Wingdings" pitchFamily="2" charset="2"/>
              <a:buChar char=""/>
            </a:pPr>
            <a:r>
              <a:rPr lang="it-IT" altLang="it-IT" sz="2800" dirty="0">
                <a:latin typeface="+mn-lt"/>
              </a:rPr>
              <a:t> 	occlusione intestinale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  <a:buFont typeface="Wingdings" pitchFamily="2" charset="2"/>
              <a:buChar char=""/>
            </a:pPr>
            <a:r>
              <a:rPr lang="it-IT" altLang="it-IT" sz="2800" dirty="0">
                <a:latin typeface="+mn-lt"/>
              </a:rPr>
              <a:t> 	peritonite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  <a:buFont typeface="Wingdings" pitchFamily="2" charset="2"/>
              <a:buChar char=""/>
            </a:pPr>
            <a:r>
              <a:rPr lang="it-IT" altLang="it-IT" sz="2800" dirty="0">
                <a:latin typeface="+mn-lt"/>
              </a:rPr>
              <a:t> 	perforazione, trauma o ischemia intestinale acuta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  <a:buFont typeface="Wingdings" pitchFamily="2" charset="2"/>
              <a:buChar char=""/>
            </a:pPr>
            <a:r>
              <a:rPr lang="it-IT" altLang="it-IT" sz="2800" dirty="0">
                <a:latin typeface="+mn-lt"/>
              </a:rPr>
              <a:t> 	sanguinamento gastroenterico in atto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  <a:buFont typeface="Wingdings" pitchFamily="2" charset="2"/>
              <a:buChar char=""/>
            </a:pPr>
            <a:r>
              <a:rPr lang="it-IT" altLang="it-IT" sz="2800" dirty="0">
                <a:latin typeface="+mn-lt"/>
              </a:rPr>
              <a:t> 	altre condizioni chirurgiche acute che comportano temporanea  </a:t>
            </a:r>
          </a:p>
          <a:p>
            <a:pPr lvl="1">
              <a:lnSpc>
                <a:spcPct val="140000"/>
              </a:lnSpc>
              <a:buClr>
                <a:srgbClr val="FF0000"/>
              </a:buClr>
              <a:buSzPct val="50000"/>
            </a:pPr>
            <a:r>
              <a:rPr lang="it-IT" altLang="it-IT" sz="2800" dirty="0">
                <a:latin typeface="+mn-lt"/>
              </a:rPr>
              <a:t>	impossibilità di utilizzare il tratto gastroenterico</a:t>
            </a:r>
          </a:p>
        </p:txBody>
      </p:sp>
      <p:pic>
        <p:nvPicPr>
          <p:cNvPr id="13317" name="Picture 5">
            <a:extLst>
              <a:ext uri="{FF2B5EF4-FFF2-40B4-BE49-F238E27FC236}">
                <a16:creationId xmlns:a16="http://schemas.microsoft.com/office/drawing/2014/main" id="{918A1413-9660-3CC8-0BBF-EBB6A12A5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751" y="3158727"/>
            <a:ext cx="1605769" cy="1522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:a16="http://schemas.microsoft.com/office/drawing/2014/main" id="{8B2D2550-322A-928A-1FAF-01EDBB241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343" y="2594187"/>
            <a:ext cx="1152121" cy="115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52E799E-7D98-FC23-2B1B-C75C9D481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108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PARENTERALE</a:t>
            </a:r>
          </a:p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INDICAZIONI 1.2</a:t>
            </a:r>
          </a:p>
        </p:txBody>
      </p:sp>
    </p:spTree>
    <p:extLst>
      <p:ext uri="{BB962C8B-B14F-4D97-AF65-F5344CB8AC3E}">
        <p14:creationId xmlns:p14="http://schemas.microsoft.com/office/powerpoint/2010/main" val="33698720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>
            <a:extLst>
              <a:ext uri="{FF2B5EF4-FFF2-40B4-BE49-F238E27FC236}">
                <a16:creationId xmlns:a16="http://schemas.microsoft.com/office/drawing/2014/main" id="{CEECA4BC-5118-E095-4DF3-72718D926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2057400"/>
            <a:ext cx="11188700" cy="461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8459" rIns="81646" bIns="40823"/>
          <a:lstStyle>
            <a:lvl1pPr marL="36513"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6513" algn="l"/>
                <a:tab pos="484188" algn="l"/>
                <a:tab pos="933450" algn="l"/>
                <a:tab pos="1382713" algn="l"/>
                <a:tab pos="1831975" algn="l"/>
                <a:tab pos="2281238" algn="l"/>
                <a:tab pos="2730500" algn="l"/>
                <a:tab pos="3179763" algn="l"/>
                <a:tab pos="3629025" algn="l"/>
                <a:tab pos="4078288" algn="l"/>
                <a:tab pos="4527550" algn="l"/>
                <a:tab pos="4976813" algn="l"/>
                <a:tab pos="5426075" algn="l"/>
                <a:tab pos="5875338" algn="l"/>
                <a:tab pos="6324600" algn="l"/>
                <a:tab pos="6773863" algn="l"/>
                <a:tab pos="7223125" algn="l"/>
                <a:tab pos="7672388" algn="l"/>
                <a:tab pos="8121650" algn="l"/>
                <a:tab pos="8570913" algn="l"/>
                <a:tab pos="9020175" algn="l"/>
                <a:tab pos="943451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771"/>
              </a:spcAft>
            </a:pPr>
            <a:r>
              <a:rPr lang="it-IT" altLang="it-IT" sz="2800" dirty="0">
                <a:latin typeface="+mn-lt"/>
              </a:rPr>
              <a:t>Condizioni in cui l’alimentazione o la NE possono essere </a:t>
            </a:r>
            <a:r>
              <a:rPr lang="it-IT" altLang="it-IT" sz="2800" b="1" dirty="0">
                <a:latin typeface="+mn-lt"/>
              </a:rPr>
              <a:t>non/poco tollerate</a:t>
            </a:r>
            <a:r>
              <a:rPr lang="it-IT" altLang="it-IT" sz="2800" dirty="0">
                <a:latin typeface="+mn-lt"/>
              </a:rPr>
              <a:t> o </a:t>
            </a:r>
            <a:r>
              <a:rPr lang="it-IT" altLang="it-IT" sz="2800" b="1" dirty="0">
                <a:latin typeface="+mn-lt"/>
              </a:rPr>
              <a:t>insufficienti</a:t>
            </a:r>
            <a:r>
              <a:rPr lang="it-IT" altLang="it-IT" sz="2800" dirty="0">
                <a:latin typeface="+mn-lt"/>
              </a:rPr>
              <a:t> a fornire gli apporti nutrizionali necessari:</a:t>
            </a:r>
          </a:p>
          <a:p>
            <a:pPr marL="208827" indent="-177143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  sindromi da </a:t>
            </a:r>
            <a:r>
              <a:rPr lang="it-IT" altLang="it-IT" sz="2800" b="1" dirty="0">
                <a:latin typeface="+mn-lt"/>
              </a:rPr>
              <a:t>malassorbimento</a:t>
            </a:r>
            <a:r>
              <a:rPr lang="it-IT" altLang="it-IT" sz="2800" dirty="0">
                <a:latin typeface="+mn-lt"/>
              </a:rPr>
              <a:t> gravi, es. </a:t>
            </a:r>
            <a:r>
              <a:rPr lang="it-IT" altLang="it-IT" sz="2800" b="1" dirty="0">
                <a:latin typeface="+mn-lt"/>
              </a:rPr>
              <a:t>sindrome da intestino  </a:t>
            </a:r>
          </a:p>
          <a:p>
            <a:pPr marL="31684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</a:pPr>
            <a:r>
              <a:rPr lang="it-IT" altLang="it-IT" sz="2800" b="1" dirty="0">
                <a:latin typeface="+mn-lt"/>
              </a:rPr>
              <a:t>       corto</a:t>
            </a:r>
          </a:p>
          <a:p>
            <a:pPr marL="208827" indent="-177143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  stati</a:t>
            </a:r>
            <a:r>
              <a:rPr lang="it-IT" altLang="it-IT" sz="2800" b="1" dirty="0">
                <a:latin typeface="+mn-lt"/>
              </a:rPr>
              <a:t> infiammatori </a:t>
            </a:r>
            <a:r>
              <a:rPr lang="it-IT" altLang="it-IT" sz="2800" dirty="0">
                <a:latin typeface="+mn-lt"/>
              </a:rPr>
              <a:t>e/o infettivi del tratto gastroenterico gravi </a:t>
            </a:r>
          </a:p>
          <a:p>
            <a:pPr marL="228989" indent="-175702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</a:pPr>
            <a:r>
              <a:rPr lang="it-IT" altLang="it-IT" sz="2800" dirty="0">
                <a:latin typeface="+mn-lt"/>
              </a:rPr>
              <a:t>      (es. </a:t>
            </a:r>
            <a:r>
              <a:rPr lang="it-IT" altLang="it-IT" sz="2800" dirty="0" err="1">
                <a:latin typeface="+mn-lt"/>
              </a:rPr>
              <a:t>mucosite</a:t>
            </a:r>
            <a:r>
              <a:rPr lang="it-IT" altLang="it-IT" sz="2800" dirty="0">
                <a:latin typeface="+mn-lt"/>
              </a:rPr>
              <a:t> grave da chemioterapia, pancreatite acuta grave)</a:t>
            </a:r>
          </a:p>
          <a:p>
            <a:pPr marL="208827" indent="-177143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b="1" dirty="0">
                <a:latin typeface="+mn-lt"/>
              </a:rPr>
              <a:t>   fistole</a:t>
            </a:r>
            <a:r>
              <a:rPr lang="it-IT" altLang="it-IT" sz="2800" dirty="0">
                <a:latin typeface="+mn-lt"/>
              </a:rPr>
              <a:t> enteriche ad alta portata</a:t>
            </a:r>
          </a:p>
          <a:p>
            <a:pPr marL="208827" indent="-177143">
              <a:lnSpc>
                <a:spcPct val="115000"/>
              </a:lnSpc>
              <a:spcAft>
                <a:spcPts val="771"/>
              </a:spcAft>
              <a:buClr>
                <a:srgbClr val="FF0000"/>
              </a:buClr>
              <a:buSzPct val="100000"/>
              <a:buFont typeface="Wingdings" pitchFamily="2" charset="2"/>
              <a:buChar char=""/>
            </a:pPr>
            <a:r>
              <a:rPr lang="it-IT" altLang="it-IT" sz="2800" dirty="0">
                <a:latin typeface="+mn-lt"/>
              </a:rPr>
              <a:t>   ileo paralitico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B71A4BC0-AB6C-BC8B-9281-9BBC0C905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700" y="1052514"/>
            <a:ext cx="6616700" cy="108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80" tIns="33840" rIns="67680" bIns="3384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NUTRIZIONE PARENTERALE</a:t>
            </a:r>
          </a:p>
          <a:p>
            <a:pPr algn="ctr" eaLnBrk="1" hangingPunct="1">
              <a:buSzPct val="100000"/>
            </a:pPr>
            <a:r>
              <a:rPr lang="it-IT" altLang="it-IT" sz="3200" b="1" dirty="0">
                <a:solidFill>
                  <a:srgbClr val="FF0000"/>
                </a:solidFill>
                <a:latin typeface="+mn-lt"/>
              </a:rPr>
              <a:t>INDICAZIONI 2.2</a:t>
            </a:r>
          </a:p>
        </p:txBody>
      </p:sp>
    </p:spTree>
    <p:extLst>
      <p:ext uri="{BB962C8B-B14F-4D97-AF65-F5344CB8AC3E}">
        <p14:creationId xmlns:p14="http://schemas.microsoft.com/office/powerpoint/2010/main" val="4878811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E251C9B-8B5D-E862-7EBE-D5629CA657EA}"/>
              </a:ext>
            </a:extLst>
          </p:cNvPr>
          <p:cNvSpPr txBox="1"/>
          <p:nvPr/>
        </p:nvSpPr>
        <p:spPr>
          <a:xfrm>
            <a:off x="468031" y="2590743"/>
            <a:ext cx="1132644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RACCOMANDAZIONE 6 </a:t>
            </a:r>
          </a:p>
          <a:p>
            <a:r>
              <a:rPr lang="it-IT" sz="2000" dirty="0"/>
              <a:t>Nei pazienti </a:t>
            </a:r>
            <a:r>
              <a:rPr lang="it-IT" sz="2000" dirty="0" err="1"/>
              <a:t>polimorbidi</a:t>
            </a:r>
            <a:r>
              <a:rPr lang="it-IT" sz="2000" dirty="0"/>
              <a:t> ospedalizzati, il cui </a:t>
            </a:r>
            <a:r>
              <a:rPr lang="it-IT" sz="2000" b="1" dirty="0">
                <a:solidFill>
                  <a:srgbClr val="FF0000"/>
                </a:solidFill>
              </a:rPr>
              <a:t>fabbisogno nutrizionale</a:t>
            </a:r>
            <a:r>
              <a:rPr lang="it-IT" sz="2000" dirty="0">
                <a:solidFill>
                  <a:srgbClr val="FF0000"/>
                </a:solidFill>
              </a:rPr>
              <a:t> non </a:t>
            </a:r>
            <a:r>
              <a:rPr lang="it-IT" sz="2000" dirty="0"/>
              <a:t>può essere </a:t>
            </a:r>
            <a:r>
              <a:rPr lang="it-IT" sz="2000" b="1" dirty="0">
                <a:solidFill>
                  <a:srgbClr val="FF0000"/>
                </a:solidFill>
              </a:rPr>
              <a:t>soddisfatto</a:t>
            </a:r>
            <a:r>
              <a:rPr lang="it-IT" sz="2000" dirty="0"/>
              <a:t> per </a:t>
            </a:r>
            <a:r>
              <a:rPr lang="it-IT" sz="2000" i="1" dirty="0" err="1"/>
              <a:t>os</a:t>
            </a:r>
            <a:r>
              <a:rPr lang="it-IT" sz="2000" dirty="0"/>
              <a:t>, la </a:t>
            </a:r>
            <a:r>
              <a:rPr lang="it-IT" sz="2000" b="1" dirty="0">
                <a:solidFill>
                  <a:srgbClr val="FF0000"/>
                </a:solidFill>
              </a:rPr>
              <a:t>NE </a:t>
            </a:r>
            <a:r>
              <a:rPr lang="it-IT" sz="2000" dirty="0"/>
              <a:t>può essere somministrata per garantire il raggiungimento degli obiettivi nutrizionali </a:t>
            </a:r>
            <a:r>
              <a:rPr lang="it-IT" sz="2000" b="1" dirty="0">
                <a:solidFill>
                  <a:srgbClr val="FF0000"/>
                </a:solidFill>
              </a:rPr>
              <a:t>prima della NP</a:t>
            </a:r>
            <a:endParaRPr lang="it-IT" sz="2000" dirty="0"/>
          </a:p>
          <a:p>
            <a:r>
              <a:rPr lang="it-IT" sz="2000" b="1" dirty="0"/>
              <a:t>Grade of </a:t>
            </a:r>
            <a:r>
              <a:rPr lang="it-IT" sz="2000" b="1" dirty="0" err="1"/>
              <a:t>recommendation</a:t>
            </a:r>
            <a:r>
              <a:rPr lang="it-IT" sz="2000" dirty="0"/>
              <a:t> 0; </a:t>
            </a:r>
            <a:r>
              <a:rPr lang="it-IT" sz="2000" b="1" dirty="0"/>
              <a:t>Strong consensus </a:t>
            </a:r>
            <a:r>
              <a:rPr lang="it-IT" sz="2000" dirty="0"/>
              <a:t>100% agreement.</a:t>
            </a:r>
          </a:p>
          <a:p>
            <a:endParaRPr lang="it-IT" sz="2000" dirty="0"/>
          </a:p>
          <a:p>
            <a:r>
              <a:rPr lang="it-IT" sz="2000" b="1" dirty="0"/>
              <a:t>RACCOMANDAZIONE 7</a:t>
            </a:r>
          </a:p>
          <a:p>
            <a:r>
              <a:rPr lang="it-IT" sz="2000" dirty="0"/>
              <a:t>Nei pazienti </a:t>
            </a:r>
            <a:r>
              <a:rPr lang="it-IT" sz="2000" dirty="0" err="1"/>
              <a:t>polimorbidi</a:t>
            </a:r>
            <a:r>
              <a:rPr lang="it-IT" sz="2000" dirty="0"/>
              <a:t> ospedalizzati, il cui fabbisogno nutrizionale non può essere soddisfatto per </a:t>
            </a:r>
            <a:r>
              <a:rPr lang="it-IT" sz="2000" dirty="0" err="1"/>
              <a:t>os</a:t>
            </a:r>
            <a:r>
              <a:rPr lang="it-IT" sz="2000" dirty="0"/>
              <a:t>, l'</a:t>
            </a:r>
            <a:r>
              <a:rPr lang="it-IT" sz="2000" b="1" dirty="0">
                <a:solidFill>
                  <a:srgbClr val="FF0000"/>
                </a:solidFill>
              </a:rPr>
              <a:t>utilizzo della NE </a:t>
            </a:r>
            <a:r>
              <a:rPr lang="it-IT" sz="2000" dirty="0"/>
              <a:t>può essere superiore alla NP grazie a un </a:t>
            </a:r>
            <a:r>
              <a:rPr lang="it-IT" sz="2000" b="1" dirty="0">
                <a:solidFill>
                  <a:srgbClr val="FF0000"/>
                </a:solidFill>
              </a:rPr>
              <a:t>minor rischio di complicanze infettive </a:t>
            </a:r>
            <a:r>
              <a:rPr lang="it-IT" sz="2000" dirty="0"/>
              <a:t>e </a:t>
            </a:r>
            <a:r>
              <a:rPr lang="it-IT" sz="2000" b="1" dirty="0">
                <a:solidFill>
                  <a:srgbClr val="FF0000"/>
                </a:solidFill>
              </a:rPr>
              <a:t>non infettive </a:t>
            </a:r>
            <a:r>
              <a:rPr lang="it-IT" sz="2000" dirty="0"/>
              <a:t>e al </a:t>
            </a:r>
            <a:r>
              <a:rPr lang="it-IT" sz="2000" b="1" dirty="0">
                <a:solidFill>
                  <a:srgbClr val="FF0000"/>
                </a:solidFill>
              </a:rPr>
              <a:t>mantenimento dell'integrità intestinale</a:t>
            </a:r>
            <a:r>
              <a:rPr lang="it-IT" sz="2000" dirty="0"/>
              <a:t>.</a:t>
            </a:r>
          </a:p>
          <a:p>
            <a:r>
              <a:rPr lang="it-IT" sz="2000" b="1" dirty="0"/>
              <a:t>Grade of </a:t>
            </a:r>
            <a:r>
              <a:rPr lang="it-IT" sz="2000" b="1" dirty="0" err="1"/>
              <a:t>recommendation</a:t>
            </a:r>
            <a:r>
              <a:rPr lang="it-IT" sz="2000" b="1" dirty="0"/>
              <a:t> </a:t>
            </a:r>
            <a:r>
              <a:rPr lang="it-IT" sz="2000" dirty="0"/>
              <a:t>0; Strong consensus 100% agreement.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A47B384-C320-5533-1ED4-EFE6A83C0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623" y="4384831"/>
            <a:ext cx="65" cy="40485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9521"/>
            <a:br>
              <a:rPr lang="it-IT" altLang="it-IT" sz="998" dirty="0">
                <a:solidFill>
                  <a:srgbClr val="202124"/>
                </a:solidFill>
                <a:cs typeface="Arial" panose="020B0604020202020204" pitchFamily="34" charset="0"/>
              </a:rPr>
            </a:br>
            <a:endParaRPr lang="it-IT" altLang="it-IT" sz="1633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6CA961B-1549-9A18-7037-B5969D2C0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171" y="6480229"/>
            <a:ext cx="2970298" cy="322566"/>
          </a:xfrm>
          <a:prstGeom prst="rect">
            <a:avLst/>
          </a:prstGeom>
        </p:spPr>
      </p:pic>
      <p:pic>
        <p:nvPicPr>
          <p:cNvPr id="7" name="Immagine 6" descr="Immagine che contiene testo, Carattere, schermata, algebra&#10;&#10;Descrizione generata automaticamente">
            <a:extLst>
              <a:ext uri="{FF2B5EF4-FFF2-40B4-BE49-F238E27FC236}">
                <a16:creationId xmlns:a16="http://schemas.microsoft.com/office/drawing/2014/main" id="{45FFFDE0-D624-1F76-54AC-806409B89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3316" y="1049808"/>
            <a:ext cx="5035685" cy="131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49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18C51C54-4AEC-41F4-688A-A4C0959FF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623" y="6379196"/>
            <a:ext cx="2546121" cy="437795"/>
          </a:xfrm>
          <a:prstGeom prst="rect">
            <a:avLst/>
          </a:prstGeom>
        </p:spPr>
      </p:pic>
      <p:pic>
        <p:nvPicPr>
          <p:cNvPr id="11" name="Immagine 10" descr="Immagine che contiene testo, Carattere, schermata, algebra&#10;&#10;Descrizione generata automaticamente">
            <a:extLst>
              <a:ext uri="{FF2B5EF4-FFF2-40B4-BE49-F238E27FC236}">
                <a16:creationId xmlns:a16="http://schemas.microsoft.com/office/drawing/2014/main" id="{7670EA9F-E047-933C-2678-3CFB1F8D72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1"/>
          <a:stretch/>
        </p:blipFill>
        <p:spPr>
          <a:xfrm>
            <a:off x="7728856" y="1015993"/>
            <a:ext cx="4397425" cy="839554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2FD623BC-5371-650C-69D3-47B836106498}"/>
              </a:ext>
            </a:extLst>
          </p:cNvPr>
          <p:cNvSpPr txBox="1"/>
          <p:nvPr/>
        </p:nvSpPr>
        <p:spPr>
          <a:xfrm>
            <a:off x="356538" y="2008536"/>
            <a:ext cx="11530661" cy="392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9521" eaLnBrk="0"/>
            <a:r>
              <a:rPr lang="it-IT" altLang="it-IT" sz="2177" b="1" dirty="0">
                <a:solidFill>
                  <a:srgbClr val="202124"/>
                </a:solidFill>
                <a:cs typeface="Arial" panose="020B0604020202020204" pitchFamily="34" charset="0"/>
              </a:rPr>
              <a:t>Studio di coorte ha valutato l’impatto di un team di supporto nutrizionale (TSN) sulla gestione  dei pazienti candidati o necessitanti NP. </a:t>
            </a:r>
          </a:p>
          <a:p>
            <a:pPr defTabSz="829521" eaLnBrk="0"/>
            <a:endParaRPr lang="it-IT" altLang="it-IT" sz="2177" dirty="0">
              <a:solidFill>
                <a:srgbClr val="202124"/>
              </a:solidFill>
              <a:cs typeface="Arial" panose="020B0604020202020204" pitchFamily="34" charset="0"/>
            </a:endParaRPr>
          </a:p>
          <a:p>
            <a:pPr defTabSz="829521" eaLnBrk="0"/>
            <a:r>
              <a:rPr lang="it-IT" altLang="it-IT" sz="2177" dirty="0">
                <a:solidFill>
                  <a:srgbClr val="FF0000"/>
                </a:solidFill>
                <a:cs typeface="Arial" panose="020B0604020202020204" pitchFamily="34" charset="0"/>
              </a:rPr>
              <a:t>Programma di insegnamento strutturato e guidato da un TSN per personale infermieristico</a:t>
            </a:r>
          </a:p>
          <a:p>
            <a:pPr defTabSz="829521" eaLnBrk="0"/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 </a:t>
            </a:r>
          </a:p>
          <a:p>
            <a:pPr marL="768270" lvl="1" indent="-311070" defTabSz="829521" eaLnBrk="0">
              <a:buClr>
                <a:srgbClr val="FF0000"/>
              </a:buClr>
              <a:buFont typeface="Wingdings" pitchFamily="2" charset="2"/>
              <a:buChar char="ü"/>
            </a:pPr>
            <a:r>
              <a:rPr lang="it-IT" altLang="it-IT" sz="2177" b="1" dirty="0">
                <a:solidFill>
                  <a:srgbClr val="FF0000"/>
                </a:solidFill>
                <a:cs typeface="Arial" panose="020B0604020202020204" pitchFamily="34" charset="0"/>
              </a:rPr>
              <a:t>tasso di sepsi </a:t>
            </a:r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catetere correlata scende dal </a:t>
            </a:r>
            <a:r>
              <a:rPr lang="it-IT" altLang="it-IT" sz="2177" b="1" dirty="0">
                <a:solidFill>
                  <a:srgbClr val="FF0000"/>
                </a:solidFill>
                <a:cs typeface="Arial" panose="020B0604020202020204" pitchFamily="34" charset="0"/>
              </a:rPr>
              <a:t>71% </a:t>
            </a:r>
            <a:r>
              <a:rPr lang="it-IT" altLang="it-IT" sz="2177" b="1" dirty="0" err="1">
                <a:solidFill>
                  <a:srgbClr val="FF0000"/>
                </a:solidFill>
                <a:cs typeface="Arial" panose="020B0604020202020204" pitchFamily="34" charset="0"/>
              </a:rPr>
              <a:t>pre</a:t>
            </a:r>
            <a:r>
              <a:rPr lang="it-IT" altLang="it-IT" sz="2177" b="1" dirty="0">
                <a:solidFill>
                  <a:srgbClr val="FF0000"/>
                </a:solidFill>
                <a:cs typeface="Arial" panose="020B0604020202020204" pitchFamily="34" charset="0"/>
              </a:rPr>
              <a:t>-NST al 29% </a:t>
            </a:r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nel primo anno</a:t>
            </a:r>
          </a:p>
          <a:p>
            <a:pPr marL="311070" indent="-311070" defTabSz="829521" eaLnBrk="0">
              <a:buClr>
                <a:srgbClr val="FF0000"/>
              </a:buClr>
              <a:buFont typeface="Wingdings" pitchFamily="2" charset="2"/>
              <a:buChar char="ü"/>
            </a:pPr>
            <a:endParaRPr lang="it-IT" altLang="it-IT" sz="2177" dirty="0">
              <a:solidFill>
                <a:srgbClr val="202124"/>
              </a:solidFill>
              <a:cs typeface="Arial" panose="020B0604020202020204" pitchFamily="34" charset="0"/>
            </a:endParaRPr>
          </a:p>
          <a:p>
            <a:pPr marL="768270" lvl="1" indent="-311070" defTabSz="829521" eaLnBrk="0">
              <a:buClr>
                <a:srgbClr val="FF0000"/>
              </a:buClr>
              <a:buFont typeface="Wingdings" pitchFamily="2" charset="2"/>
              <a:buChar char="ü"/>
            </a:pPr>
            <a:r>
              <a:rPr lang="it-IT" altLang="it-IT" sz="2177" dirty="0">
                <a:cs typeface="Arial" panose="020B0604020202020204" pitchFamily="34" charset="0"/>
              </a:rPr>
              <a:t>55 proposte di PN </a:t>
            </a:r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(</a:t>
            </a:r>
            <a:r>
              <a:rPr lang="it-IT" altLang="it-IT" sz="2177" b="1" dirty="0">
                <a:solidFill>
                  <a:srgbClr val="FF0000"/>
                </a:solidFill>
                <a:cs typeface="Arial" panose="020B0604020202020204" pitchFamily="34" charset="0"/>
              </a:rPr>
              <a:t>41% dei casi inviati</a:t>
            </a:r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) sono stati </a:t>
            </a:r>
            <a:r>
              <a:rPr lang="it-IT" altLang="it-IT" sz="2177" b="1" dirty="0">
                <a:solidFill>
                  <a:srgbClr val="FF0000"/>
                </a:solidFill>
                <a:cs typeface="Arial" panose="020B0604020202020204" pitchFamily="34" charset="0"/>
              </a:rPr>
              <a:t>virati vs NE</a:t>
            </a:r>
          </a:p>
          <a:p>
            <a:pPr defTabSz="829521" eaLnBrk="0"/>
            <a:endParaRPr lang="it-IT" altLang="it-IT" sz="2177" dirty="0">
              <a:solidFill>
                <a:srgbClr val="202124"/>
              </a:solidFill>
              <a:cs typeface="Arial" panose="020B0604020202020204" pitchFamily="34" charset="0"/>
            </a:endParaRPr>
          </a:p>
          <a:p>
            <a:pPr defTabSz="829521" eaLnBrk="0"/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I cambiamenti organizzativi nella fornitura del supporto nutrizionale possono ridurre il rischio di esiti avversi nei pazienti ricoverati con </a:t>
            </a:r>
            <a:r>
              <a:rPr lang="it-IT" altLang="it-IT" sz="2177" dirty="0" err="1">
                <a:solidFill>
                  <a:srgbClr val="202124"/>
                </a:solidFill>
                <a:cs typeface="Arial" panose="020B0604020202020204" pitchFamily="34" charset="0"/>
              </a:rPr>
              <a:t>polimorbidità</a:t>
            </a:r>
            <a:r>
              <a:rPr lang="it-IT" altLang="it-IT" sz="2177" dirty="0">
                <a:solidFill>
                  <a:srgbClr val="202124"/>
                </a:solidFill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4584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4124E30-D0E6-5A3C-364D-8BA329B20C15}"/>
              </a:ext>
            </a:extLst>
          </p:cNvPr>
          <p:cNvSpPr txBox="1"/>
          <p:nvPr/>
        </p:nvSpPr>
        <p:spPr>
          <a:xfrm>
            <a:off x="456812" y="1791882"/>
            <a:ext cx="113545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L’</a:t>
            </a:r>
            <a:r>
              <a:rPr lang="it-IT" b="1" dirty="0"/>
              <a:t>ampia gamma di contesti </a:t>
            </a:r>
            <a:r>
              <a:rPr lang="it-IT" dirty="0"/>
              <a:t>in cui viene utilizzata la NP, insieme al ridotto numero di team di supporto nutrizionale dedicati, aumenta la possibilità che esistano </a:t>
            </a:r>
            <a:r>
              <a:rPr lang="it-IT" b="1" dirty="0"/>
              <a:t>lacune nelle competenze </a:t>
            </a:r>
            <a:r>
              <a:rPr lang="it-IT" dirty="0"/>
              <a:t>dei medici che la utilizzano</a:t>
            </a:r>
          </a:p>
          <a:p>
            <a:endParaRPr lang="it-IT" dirty="0"/>
          </a:p>
          <a:p>
            <a:r>
              <a:rPr lang="it-IT" dirty="0"/>
              <a:t>Di fondamentale importanza delineare un </a:t>
            </a:r>
            <a:r>
              <a:rPr lang="it-IT" b="1" dirty="0"/>
              <a:t>utilizzo appropriato della NP </a:t>
            </a:r>
            <a:r>
              <a:rPr lang="it-IT" dirty="0"/>
              <a:t>con l'obiettivo di promuovere benefici clinici riducendo al minimo i rischi associati alla terapia: </a:t>
            </a:r>
          </a:p>
          <a:p>
            <a:endParaRPr lang="it-IT" dirty="0"/>
          </a:p>
          <a:p>
            <a:pPr algn="ctr"/>
            <a:r>
              <a:rPr lang="it-IT" b="1" dirty="0"/>
              <a:t>questo processo inizia con il riconoscimento delle indicazioni cliniche per la NP e delle situazioni in cui è improbabile che la NP sia di beneficio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AC0018-817F-BFD2-3960-04A63D69BF06}"/>
              </a:ext>
            </a:extLst>
          </p:cNvPr>
          <p:cNvSpPr txBox="1"/>
          <p:nvPr/>
        </p:nvSpPr>
        <p:spPr>
          <a:xfrm>
            <a:off x="75786" y="6097161"/>
            <a:ext cx="12040428" cy="548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82" dirty="0" err="1">
                <a:latin typeface="TimesNewRomanPSMT"/>
              </a:rPr>
              <a:t>Boullata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J</a:t>
            </a:r>
            <a:r>
              <a:rPr lang="it-IT" sz="1482" dirty="0">
                <a:latin typeface="TimesNewRomanPSMT"/>
              </a:rPr>
              <a:t>, et al. ASPEN clinical guidelines: </a:t>
            </a:r>
            <a:r>
              <a:rPr lang="it-IT" sz="1482" dirty="0" err="1">
                <a:latin typeface="TimesNewRomanPSMT"/>
              </a:rPr>
              <a:t>parenteral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nutrition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ordering</a:t>
            </a:r>
            <a:r>
              <a:rPr lang="it-IT" sz="1482" dirty="0">
                <a:latin typeface="TimesNewRomanPSMT"/>
              </a:rPr>
              <a:t>, order review, </a:t>
            </a:r>
            <a:r>
              <a:rPr lang="it-IT" sz="1482" dirty="0" err="1">
                <a:latin typeface="TimesNewRomanPSMT"/>
              </a:rPr>
              <a:t>compounding</a:t>
            </a:r>
            <a:r>
              <a:rPr lang="it-IT" sz="1482" dirty="0">
                <a:latin typeface="TimesNewRomanPSMT"/>
              </a:rPr>
              <a:t>, </a:t>
            </a:r>
            <a:r>
              <a:rPr lang="it-IT" sz="1482" dirty="0" err="1">
                <a:latin typeface="TimesNewRomanPSMT"/>
              </a:rPr>
              <a:t>labeling</a:t>
            </a:r>
            <a:r>
              <a:rPr lang="it-IT" sz="1482" dirty="0">
                <a:latin typeface="TimesNewRomanPSMT"/>
              </a:rPr>
              <a:t>, and </a:t>
            </a:r>
            <a:r>
              <a:rPr lang="it-IT" sz="1482" dirty="0" err="1">
                <a:latin typeface="TimesNewRomanPSMT"/>
              </a:rPr>
              <a:t>dispensing</a:t>
            </a:r>
            <a:r>
              <a:rPr lang="it-IT" sz="1482" dirty="0">
                <a:latin typeface="TimesNewRomanPSMT"/>
              </a:rPr>
              <a:t>. </a:t>
            </a:r>
            <a:r>
              <a:rPr lang="it-IT" sz="1482" i="1" dirty="0">
                <a:latin typeface="TimesNewRomanPS"/>
              </a:rPr>
              <a:t>JPEN </a:t>
            </a:r>
            <a:r>
              <a:rPr lang="it-IT" sz="1482" dirty="0">
                <a:latin typeface="TimesNewRomanPSMT"/>
              </a:rPr>
              <a:t>2014; 38(3) :334-377 </a:t>
            </a:r>
          </a:p>
          <a:p>
            <a:r>
              <a:rPr lang="it-IT" sz="1482" dirty="0" err="1">
                <a:latin typeface="TimesNewRomanPSMT"/>
              </a:rPr>
              <a:t>Ayers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P</a:t>
            </a:r>
            <a:r>
              <a:rPr lang="it-IT" sz="1482" dirty="0">
                <a:latin typeface="TimesNewRomanPSMT"/>
              </a:rPr>
              <a:t>, et al. ASPEN </a:t>
            </a:r>
            <a:r>
              <a:rPr lang="it-IT" sz="1482" dirty="0" err="1">
                <a:latin typeface="TimesNewRomanPSMT"/>
              </a:rPr>
              <a:t>Parenteral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nutrition</a:t>
            </a:r>
            <a:r>
              <a:rPr lang="it-IT" sz="1482" dirty="0">
                <a:latin typeface="TimesNewRomanPSMT"/>
              </a:rPr>
              <a:t> </a:t>
            </a:r>
            <a:r>
              <a:rPr lang="it-IT" sz="1482" dirty="0" err="1">
                <a:latin typeface="TimesNewRomanPSMT"/>
              </a:rPr>
              <a:t>safety</a:t>
            </a:r>
            <a:r>
              <a:rPr lang="it-IT" sz="1482" dirty="0">
                <a:latin typeface="TimesNewRomanPSMT"/>
              </a:rPr>
              <a:t> consensus </a:t>
            </a:r>
            <a:r>
              <a:rPr lang="it-IT" sz="1482" dirty="0" err="1">
                <a:latin typeface="TimesNewRomanPSMT"/>
              </a:rPr>
              <a:t>recommendations</a:t>
            </a:r>
            <a:r>
              <a:rPr lang="it-IT" sz="1482" dirty="0">
                <a:latin typeface="TimesNewRomanPSMT"/>
              </a:rPr>
              <a:t>. </a:t>
            </a:r>
            <a:r>
              <a:rPr lang="it-IT" sz="1482" i="1" dirty="0">
                <a:latin typeface="TimesNewRomanPS"/>
              </a:rPr>
              <a:t>JPEN . </a:t>
            </a:r>
            <a:r>
              <a:rPr lang="it-IT" sz="1482" dirty="0">
                <a:latin typeface="TimesNewRomanPSMT"/>
              </a:rPr>
              <a:t>2014;38(3):296-333 </a:t>
            </a:r>
          </a:p>
        </p:txBody>
      </p:sp>
      <p:sp>
        <p:nvSpPr>
          <p:cNvPr id="5" name="Rettangolo 6">
            <a:extLst>
              <a:ext uri="{FF2B5EF4-FFF2-40B4-BE49-F238E27FC236}">
                <a16:creationId xmlns:a16="http://schemas.microsoft.com/office/drawing/2014/main" id="{BDCE85FA-F57A-7305-A029-89A8C9CF6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79" y="990432"/>
            <a:ext cx="11172709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903" b="1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Arial" charset="0"/>
              </a:rPr>
              <a:t>APPROPIATEZZA DELL’UTILIZZO DELLA NP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631373A-69B3-4D49-F6ED-46530B4CCE5D}"/>
              </a:ext>
            </a:extLst>
          </p:cNvPr>
          <p:cNvSpPr txBox="1"/>
          <p:nvPr/>
        </p:nvSpPr>
        <p:spPr>
          <a:xfrm>
            <a:off x="442978" y="4618785"/>
            <a:ext cx="11172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</a:rPr>
              <a:t>La NP non è un trattamento di emergenza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Dovrebbe essere iniziata elettivamente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it-IT" sz="2400" b="1" dirty="0">
                <a:solidFill>
                  <a:srgbClr val="FF0000"/>
                </a:solidFill>
                <a:latin typeface="Arial" panose="020B0604020202020204" pitchFamily="34" charset="0"/>
              </a:rPr>
              <a:t>Necessita di riverifica periodica se la via enterale diventa </a:t>
            </a:r>
            <a:r>
              <a:rPr lang="it-IT" sz="2400" b="1" dirty="0" err="1">
                <a:solidFill>
                  <a:srgbClr val="FF0000"/>
                </a:solidFill>
                <a:latin typeface="Arial" panose="020B0604020202020204" pitchFamily="34" charset="0"/>
              </a:rPr>
              <a:t>permittente</a:t>
            </a:r>
            <a:endParaRPr lang="it-IT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4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519DF9-330F-039C-3963-6FEE12A60ACF}"/>
              </a:ext>
            </a:extLst>
          </p:cNvPr>
          <p:cNvSpPr txBox="1"/>
          <p:nvPr/>
        </p:nvSpPr>
        <p:spPr>
          <a:xfrm>
            <a:off x="380607" y="3047974"/>
            <a:ext cx="11506992" cy="236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2891" indent="-362891">
              <a:buClr>
                <a:srgbClr val="FF0000"/>
              </a:buClr>
              <a:buFont typeface="+mj-lt"/>
              <a:buAutoNum type="arabicPeriod"/>
            </a:pPr>
            <a:r>
              <a:rPr lang="it-IT" sz="1693" b="1" dirty="0"/>
              <a:t>La necessità di NP non dipende dalla diagnosi</a:t>
            </a:r>
            <a:r>
              <a:rPr lang="it-IT" sz="1693" dirty="0"/>
              <a:t>. Come terapia medica, la PN non ha dimostrato di guarire o trattare alcuna malattia specifica o condizione medica diversa dalla malnutrizione e/o la sua prevenzione. </a:t>
            </a:r>
          </a:p>
          <a:p>
            <a:pPr marL="362891" indent="-362891">
              <a:buClr>
                <a:srgbClr val="FF0000"/>
              </a:buClr>
              <a:buFont typeface="+mj-lt"/>
              <a:buAutoNum type="arabicPeriod"/>
            </a:pPr>
            <a:endParaRPr lang="it-IT" sz="1693" dirty="0"/>
          </a:p>
          <a:p>
            <a:pPr marL="362891" indent="-362891">
              <a:buClr>
                <a:srgbClr val="FF0000"/>
              </a:buClr>
              <a:buFont typeface="+mj-lt"/>
              <a:buAutoNum type="arabicPeriod"/>
            </a:pPr>
            <a:r>
              <a:rPr lang="it-IT" sz="1693" b="1" dirty="0"/>
              <a:t>Scopo</a:t>
            </a:r>
            <a:r>
              <a:rPr lang="it-IT" sz="1693" dirty="0"/>
              <a:t> della PN è </a:t>
            </a:r>
            <a:r>
              <a:rPr lang="it-IT" sz="1693" b="1" dirty="0"/>
              <a:t>fornire nutrienti </a:t>
            </a:r>
            <a:r>
              <a:rPr lang="it-IT" sz="1693" dirty="0"/>
              <a:t>per supportare i bisogni fisiologici mentre vengono effettuati interventi medici, in situazioni in cui l'assunzione </a:t>
            </a:r>
            <a:r>
              <a:rPr lang="it-IT" sz="1693" b="1" dirty="0"/>
              <a:t>orale o la EN non sono fattibili</a:t>
            </a:r>
          </a:p>
          <a:p>
            <a:pPr marL="362891" indent="-362891" defTabSz="47545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endParaRPr lang="en-GB" altLang="it-IT" sz="1693" dirty="0">
              <a:solidFill>
                <a:srgbClr val="202124"/>
              </a:solidFill>
              <a:cs typeface="Arial" panose="020B0604020202020204" pitchFamily="34" charset="0"/>
            </a:endParaRPr>
          </a:p>
          <a:p>
            <a:pPr marL="362891" indent="-362891" defTabSz="47545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en-GB" altLang="it-IT" sz="1693" dirty="0">
                <a:solidFill>
                  <a:srgbClr val="202124"/>
                </a:solidFill>
                <a:cs typeface="Arial" panose="020B0604020202020204" pitchFamily="34" charset="0"/>
              </a:rPr>
              <a:t>L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 </a:t>
            </a:r>
            <a:r>
              <a:rPr lang="en-GB" altLang="it-IT" sz="1693" b="1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LG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indicano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>
                <a:solidFill>
                  <a:srgbClr val="202124"/>
                </a:solidFill>
                <a:cs typeface="Arial" panose="020B0604020202020204" pitchFamily="34" charset="0"/>
              </a:rPr>
              <a:t>in </a:t>
            </a:r>
            <a:r>
              <a:rPr lang="en-GB" altLang="it-IT" sz="1693" dirty="0" err="1">
                <a:solidFill>
                  <a:srgbClr val="202124"/>
                </a:solidFill>
                <a:cs typeface="Arial" panose="020B0604020202020204" pitchFamily="34" charset="0"/>
              </a:rPr>
              <a:t>maniera</a:t>
            </a:r>
            <a:r>
              <a:rPr lang="en-GB" altLang="it-IT" sz="1693" dirty="0">
                <a:solidFill>
                  <a:srgbClr val="202124"/>
                </a:solidFill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cs typeface="Arial" panose="020B0604020202020204" pitchFamily="34" charset="0"/>
              </a:rPr>
              <a:t>univoca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che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l’uso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della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b="1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NE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è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b="1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da </a:t>
            </a:r>
            <a:r>
              <a:rPr lang="en-GB" altLang="it-IT" sz="1693" b="1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preferire</a:t>
            </a:r>
            <a:r>
              <a:rPr lang="en-GB" altLang="it-IT" sz="1693" b="1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>
                <a:solidFill>
                  <a:srgbClr val="202124"/>
                </a:solidFill>
                <a:cs typeface="Arial" panose="020B0604020202020204" pitchFamily="34" charset="0"/>
              </a:rPr>
              <a:t>come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supporto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nutrizionale</a:t>
            </a:r>
            <a:endParaRPr lang="en-GB" altLang="it-IT" sz="1693" dirty="0">
              <a:solidFill>
                <a:srgbClr val="202124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62891" indent="-362891" defTabSz="47545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endParaRPr lang="en-GB" altLang="it-IT" sz="1693" dirty="0">
              <a:solidFill>
                <a:srgbClr val="202124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62891" indent="-362891" defTabSz="475455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La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fattibilità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della NE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dovrebbe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essere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sempre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valutata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prima di </a:t>
            </a:r>
            <a:r>
              <a:rPr lang="en-GB" altLang="it-IT" sz="1693" dirty="0" err="1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iniziare</a:t>
            </a:r>
            <a:r>
              <a:rPr lang="en-GB" altLang="it-IT" sz="1693" dirty="0">
                <a:solidFill>
                  <a:srgbClr val="202124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la NP</a:t>
            </a:r>
            <a:endParaRPr lang="en-GB" altLang="it-IT" sz="1693" dirty="0">
              <a:solidFill>
                <a:srgbClr val="00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Immagine 5" descr="Immagine che contiene testo, Carattere, schermata, algebra&#10;&#10;Descrizione generata automaticamente">
            <a:extLst>
              <a:ext uri="{FF2B5EF4-FFF2-40B4-BE49-F238E27FC236}">
                <a16:creationId xmlns:a16="http://schemas.microsoft.com/office/drawing/2014/main" id="{DB184185-B2FA-D566-5B47-E06410A2A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338"/>
          <a:stretch/>
        </p:blipFill>
        <p:spPr>
          <a:xfrm>
            <a:off x="380607" y="990432"/>
            <a:ext cx="3657852" cy="1982931"/>
          </a:xfrm>
          <a:prstGeom prst="rect">
            <a:avLst/>
          </a:prstGeom>
        </p:spPr>
      </p:pic>
      <p:pic>
        <p:nvPicPr>
          <p:cNvPr id="14" name="Immagine 13" descr="Immagine che contiene testo, schermata, Carattere, ricevuta&#10;&#10;Descrizione generata automaticamente">
            <a:extLst>
              <a:ext uri="{FF2B5EF4-FFF2-40B4-BE49-F238E27FC236}">
                <a16:creationId xmlns:a16="http://schemas.microsoft.com/office/drawing/2014/main" id="{6CD29EA1-B495-6AEC-D00A-96E97C9C0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372" y="990432"/>
            <a:ext cx="5113047" cy="1600310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4CCBD26-B15E-0BA8-00D1-7FBD7B471BC4}"/>
              </a:ext>
            </a:extLst>
          </p:cNvPr>
          <p:cNvSpPr txBox="1"/>
          <p:nvPr/>
        </p:nvSpPr>
        <p:spPr>
          <a:xfrm>
            <a:off x="228196" y="5470882"/>
            <a:ext cx="11659402" cy="106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70" dirty="0" err="1">
                <a:latin typeface="TimesNewRomanPSMT"/>
              </a:rPr>
              <a:t>Chuah</a:t>
            </a:r>
            <a:r>
              <a:rPr lang="it-IT" sz="1270" dirty="0">
                <a:latin typeface="TimesNewRomanPSMT"/>
              </a:rPr>
              <a:t> SW, et al.. The use of PN in an acute care hospital. </a:t>
            </a:r>
            <a:r>
              <a:rPr lang="it-IT" sz="1270" i="1" dirty="0">
                <a:latin typeface="TimesNewRomanPS"/>
              </a:rPr>
              <a:t>Ann </a:t>
            </a:r>
            <a:r>
              <a:rPr lang="it-IT" sz="1270" i="1" dirty="0" err="1">
                <a:latin typeface="TimesNewRomanPS"/>
              </a:rPr>
              <a:t>Acad</a:t>
            </a:r>
            <a:r>
              <a:rPr lang="it-IT" sz="1270" i="1" dirty="0">
                <a:latin typeface="TimesNewRomanPS"/>
              </a:rPr>
              <a:t> of </a:t>
            </a:r>
            <a:r>
              <a:rPr lang="it-IT" sz="1270" i="1" dirty="0" err="1">
                <a:latin typeface="TimesNewRomanPS"/>
              </a:rPr>
              <a:t>Med</a:t>
            </a:r>
            <a:r>
              <a:rPr lang="it-IT" sz="1270" dirty="0">
                <a:latin typeface="TimesNewRomanPSMT"/>
              </a:rPr>
              <a:t>. 2013;42(8):395-400 </a:t>
            </a:r>
            <a:endParaRPr lang="it-IT" sz="1270" dirty="0"/>
          </a:p>
          <a:p>
            <a:r>
              <a:rPr lang="it-IT" sz="1270" dirty="0">
                <a:latin typeface="TimesNewRomanPSMT"/>
              </a:rPr>
              <a:t>Canadian Clinical </a:t>
            </a:r>
            <a:r>
              <a:rPr lang="it-IT" sz="1270" dirty="0" err="1">
                <a:latin typeface="TimesNewRomanPSMT"/>
              </a:rPr>
              <a:t>Practice</a:t>
            </a:r>
            <a:r>
              <a:rPr lang="it-IT" sz="1270" dirty="0">
                <a:latin typeface="TimesNewRomanPSMT"/>
              </a:rPr>
              <a:t> Guidelines Committee. 2015 Canadian clinical </a:t>
            </a:r>
            <a:r>
              <a:rPr lang="it-IT" sz="1270" dirty="0" err="1">
                <a:latin typeface="TimesNewRomanPSMT"/>
              </a:rPr>
              <a:t>practice</a:t>
            </a:r>
            <a:r>
              <a:rPr lang="it-IT" sz="1270" dirty="0">
                <a:latin typeface="TimesNewRomanPSMT"/>
              </a:rPr>
              <a:t> guidelines: the use of EN vs. PN. </a:t>
            </a:r>
            <a:r>
              <a:rPr lang="it-IT" sz="1270" dirty="0">
                <a:solidFill>
                  <a:srgbClr val="000000"/>
                </a:solidFill>
                <a:latin typeface="TimesNewRomanPSMT"/>
                <a:ea typeface="Arial Unicode MS" panose="020B0604020202020204" pitchFamily="34" charset="-128"/>
                <a:cs typeface="Arial Unicode MS" panose="020B0604020202020204" pitchFamily="34" charset="-128"/>
              </a:rPr>
              <a:t>http://</a:t>
            </a:r>
            <a:r>
              <a:rPr lang="it-IT" sz="1270" dirty="0" err="1">
                <a:solidFill>
                  <a:srgbClr val="000000"/>
                </a:solidFill>
                <a:latin typeface="TimesNewRomanPSMT"/>
                <a:ea typeface="Arial Unicode MS" panose="020B0604020202020204" pitchFamily="34" charset="-128"/>
                <a:cs typeface="Arial Unicode MS" panose="020B0604020202020204" pitchFamily="34" charset="-128"/>
              </a:rPr>
              <a:t>www.criticalcarenutrition.com</a:t>
            </a:r>
            <a:r>
              <a:rPr lang="it-IT" sz="1270" dirty="0"/>
              <a:t>  </a:t>
            </a:r>
            <a:r>
              <a:rPr lang="it-IT" sz="1270" dirty="0">
                <a:latin typeface="TimesNewRomanPSMT"/>
              </a:rPr>
              <a:t>August 19, 2016. </a:t>
            </a:r>
            <a:endParaRPr lang="it-IT" sz="1270" dirty="0"/>
          </a:p>
          <a:p>
            <a:r>
              <a:rPr lang="it-IT" sz="1270" dirty="0">
                <a:latin typeface="TimesNewRomanPSMT"/>
              </a:rPr>
              <a:t>Bozzetti </a:t>
            </a:r>
            <a:r>
              <a:rPr lang="it-IT" sz="1270" dirty="0" err="1">
                <a:latin typeface="TimesNewRomanPSMT"/>
              </a:rPr>
              <a:t>F</a:t>
            </a:r>
            <a:r>
              <a:rPr lang="it-IT" sz="1270" dirty="0">
                <a:latin typeface="TimesNewRomanPSMT"/>
              </a:rPr>
              <a:t>, et al.. The ESPEN clinical </a:t>
            </a:r>
            <a:r>
              <a:rPr lang="it-IT" sz="1270" dirty="0" err="1">
                <a:latin typeface="TimesNewRomanPSMT"/>
              </a:rPr>
              <a:t>practice</a:t>
            </a:r>
            <a:r>
              <a:rPr lang="it-IT" sz="1270" dirty="0">
                <a:latin typeface="TimesNewRomanPSMT"/>
              </a:rPr>
              <a:t> guidelines on </a:t>
            </a:r>
            <a:r>
              <a:rPr lang="it-IT" sz="1270" dirty="0" err="1">
                <a:latin typeface="TimesNewRomanPSMT"/>
              </a:rPr>
              <a:t>parenteral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nutrition</a:t>
            </a:r>
            <a:r>
              <a:rPr lang="it-IT" sz="1270" dirty="0">
                <a:latin typeface="TimesNewRomanPSMT"/>
              </a:rPr>
              <a:t>: </a:t>
            </a:r>
            <a:r>
              <a:rPr lang="it-IT" sz="1270" dirty="0" err="1">
                <a:latin typeface="TimesNewRomanPSMT"/>
              </a:rPr>
              <a:t>present</a:t>
            </a:r>
            <a:r>
              <a:rPr lang="it-IT" sz="1270" dirty="0">
                <a:latin typeface="TimesNewRomanPSMT"/>
              </a:rPr>
              <a:t> status and </a:t>
            </a:r>
            <a:r>
              <a:rPr lang="it-IT" sz="1270" dirty="0" err="1">
                <a:latin typeface="TimesNewRomanPSMT"/>
              </a:rPr>
              <a:t>perspectives</a:t>
            </a:r>
            <a:r>
              <a:rPr lang="it-IT" sz="1270" dirty="0">
                <a:latin typeface="TimesNewRomanPSMT"/>
              </a:rPr>
              <a:t> for future </a:t>
            </a:r>
            <a:r>
              <a:rPr lang="it-IT" sz="1270" dirty="0" err="1">
                <a:latin typeface="TimesNewRomanPSMT"/>
              </a:rPr>
              <a:t>research</a:t>
            </a:r>
            <a:r>
              <a:rPr lang="it-IT" sz="1270" dirty="0">
                <a:latin typeface="TimesNewRomanPSMT"/>
              </a:rPr>
              <a:t>. </a:t>
            </a:r>
            <a:r>
              <a:rPr lang="it-IT" sz="1270" i="1" dirty="0" err="1">
                <a:latin typeface="TimesNewRomanPS"/>
              </a:rPr>
              <a:t>Clin</a:t>
            </a:r>
            <a:r>
              <a:rPr lang="it-IT" sz="1270" i="1" dirty="0">
                <a:latin typeface="TimesNewRomanPS"/>
              </a:rPr>
              <a:t> </a:t>
            </a:r>
            <a:r>
              <a:rPr lang="it-IT" sz="1270" i="1" dirty="0" err="1">
                <a:latin typeface="TimesNewRomanPS"/>
              </a:rPr>
              <a:t>Nutr</a:t>
            </a:r>
            <a:r>
              <a:rPr lang="it-IT" sz="1270" dirty="0">
                <a:latin typeface="TimesNewRomanPSMT"/>
              </a:rPr>
              <a:t>. 2009;28(4):359-364. </a:t>
            </a:r>
            <a:endParaRPr lang="it-IT" sz="1270" dirty="0"/>
          </a:p>
          <a:p>
            <a:r>
              <a:rPr lang="it-IT" sz="1270" dirty="0" err="1">
                <a:latin typeface="TimesNewRomanPSMT"/>
              </a:rPr>
              <a:t>McClave</a:t>
            </a:r>
            <a:r>
              <a:rPr lang="it-IT" sz="1270" dirty="0">
                <a:latin typeface="TimesNewRomanPSMT"/>
              </a:rPr>
              <a:t> SA, et al. ACG clinical guideline: </a:t>
            </a:r>
            <a:r>
              <a:rPr lang="it-IT" sz="1270" dirty="0" err="1">
                <a:latin typeface="TimesNewRomanPSMT"/>
              </a:rPr>
              <a:t>nutrition</a:t>
            </a:r>
            <a:r>
              <a:rPr lang="it-IT" sz="1270" dirty="0">
                <a:latin typeface="TimesNewRomanPSMT"/>
              </a:rPr>
              <a:t> therapy in the </a:t>
            </a:r>
            <a:r>
              <a:rPr lang="it-IT" sz="1270" dirty="0" err="1">
                <a:latin typeface="TimesNewRomanPSMT"/>
              </a:rPr>
              <a:t>adult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hospitalized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patient</a:t>
            </a:r>
            <a:r>
              <a:rPr lang="it-IT" sz="1270" dirty="0">
                <a:latin typeface="TimesNewRomanPSMT"/>
              </a:rPr>
              <a:t>. </a:t>
            </a:r>
            <a:r>
              <a:rPr lang="it-IT" sz="1270" i="1" dirty="0" err="1">
                <a:latin typeface="TimesNewRomanPS"/>
              </a:rPr>
              <a:t>Am</a:t>
            </a:r>
            <a:r>
              <a:rPr lang="it-IT" sz="1270" i="1" dirty="0">
                <a:latin typeface="TimesNewRomanPS"/>
              </a:rPr>
              <a:t> </a:t>
            </a:r>
            <a:r>
              <a:rPr lang="it-IT" sz="1270" i="1" dirty="0" err="1">
                <a:latin typeface="TimesNewRomanPS"/>
              </a:rPr>
              <a:t>J</a:t>
            </a:r>
            <a:r>
              <a:rPr lang="it-IT" sz="1270" i="1" dirty="0">
                <a:latin typeface="TimesNewRomanPS"/>
              </a:rPr>
              <a:t> </a:t>
            </a:r>
            <a:r>
              <a:rPr lang="it-IT" sz="1270" i="1" dirty="0" err="1">
                <a:latin typeface="TimesNewRomanPS"/>
              </a:rPr>
              <a:t>Gastroenterol</a:t>
            </a:r>
            <a:r>
              <a:rPr lang="it-IT" sz="1270" i="1" dirty="0">
                <a:latin typeface="TimesNewRomanPS"/>
              </a:rPr>
              <a:t>. </a:t>
            </a:r>
            <a:r>
              <a:rPr lang="it-IT" sz="1270" dirty="0">
                <a:latin typeface="TimesNewRomanPSMT"/>
              </a:rPr>
              <a:t>2016;111(3):315-334. </a:t>
            </a:r>
            <a:endParaRPr lang="it-IT" sz="1270" dirty="0"/>
          </a:p>
          <a:p>
            <a:r>
              <a:rPr lang="it-IT" sz="1270" dirty="0" err="1">
                <a:latin typeface="TimesNewRomanPSMT"/>
              </a:rPr>
              <a:t>McClave</a:t>
            </a:r>
            <a:r>
              <a:rPr lang="it-IT" sz="1270" dirty="0">
                <a:latin typeface="TimesNewRomanPSMT"/>
              </a:rPr>
              <a:t> SA, et al. Guidelines for the </a:t>
            </a:r>
            <a:r>
              <a:rPr lang="it-IT" sz="1270" dirty="0" err="1">
                <a:latin typeface="TimesNewRomanPSMT"/>
              </a:rPr>
              <a:t>provision</a:t>
            </a:r>
            <a:r>
              <a:rPr lang="it-IT" sz="1270" dirty="0">
                <a:latin typeface="TimesNewRomanPSMT"/>
              </a:rPr>
              <a:t> and </a:t>
            </a:r>
            <a:r>
              <a:rPr lang="it-IT" sz="1270" dirty="0" err="1">
                <a:latin typeface="TimesNewRomanPSMT"/>
              </a:rPr>
              <a:t>assessment</a:t>
            </a:r>
            <a:r>
              <a:rPr lang="it-IT" sz="1270" dirty="0">
                <a:latin typeface="TimesNewRomanPSMT"/>
              </a:rPr>
              <a:t> of </a:t>
            </a:r>
            <a:r>
              <a:rPr lang="it-IT" sz="1270" dirty="0" err="1">
                <a:latin typeface="TimesNewRomanPSMT"/>
              </a:rPr>
              <a:t>nutrition</a:t>
            </a:r>
            <a:r>
              <a:rPr lang="it-IT" sz="1270" dirty="0">
                <a:latin typeface="TimesNewRomanPSMT"/>
              </a:rPr>
              <a:t> support therapy in the </a:t>
            </a:r>
            <a:r>
              <a:rPr lang="it-IT" sz="1270" dirty="0" err="1">
                <a:latin typeface="TimesNewRomanPSMT"/>
              </a:rPr>
              <a:t>adult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critically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ill</a:t>
            </a:r>
            <a:r>
              <a:rPr lang="it-IT" sz="1270" dirty="0">
                <a:latin typeface="TimesNewRomanPSMT"/>
              </a:rPr>
              <a:t> </a:t>
            </a:r>
            <a:r>
              <a:rPr lang="it-IT" sz="1270" dirty="0" err="1">
                <a:latin typeface="TimesNewRomanPSMT"/>
              </a:rPr>
              <a:t>patient</a:t>
            </a:r>
            <a:r>
              <a:rPr lang="it-IT" sz="1270" dirty="0">
                <a:latin typeface="TimesNewRomanPSMT"/>
              </a:rPr>
              <a:t>: SCCM and ASPEN. </a:t>
            </a:r>
            <a:r>
              <a:rPr lang="it-IT" sz="1270" i="1" dirty="0">
                <a:latin typeface="TimesNewRomanPS"/>
              </a:rPr>
              <a:t>JPEN  </a:t>
            </a:r>
            <a:r>
              <a:rPr lang="it-IT" sz="1270" dirty="0">
                <a:latin typeface="TimesNewRomanPSMT"/>
              </a:rPr>
              <a:t>2016;40(2):159-211 </a:t>
            </a:r>
            <a:endParaRPr lang="it-IT" sz="1270" dirty="0"/>
          </a:p>
        </p:txBody>
      </p:sp>
    </p:spTree>
    <p:extLst>
      <p:ext uri="{BB962C8B-B14F-4D97-AF65-F5344CB8AC3E}">
        <p14:creationId xmlns:p14="http://schemas.microsoft.com/office/powerpoint/2010/main" val="1531675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D829486-833D-45CD-61E9-148E34C5C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0759" y="1182797"/>
            <a:ext cx="8143120" cy="5083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246" tIns="49528" rIns="95246" bIns="49528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it-IT" altLang="it-IT" sz="1905" dirty="0"/>
              <a:t>Il sottoscritto Ettore Corradi</a:t>
            </a:r>
          </a:p>
          <a:p>
            <a:pPr algn="just">
              <a:buClrTx/>
              <a:buFontTx/>
              <a:buNone/>
            </a:pPr>
            <a:br>
              <a:rPr lang="it-IT" altLang="it-IT" sz="1905" dirty="0"/>
            </a:br>
            <a:r>
              <a:rPr lang="it-IT" altLang="it-IT" sz="1905" dirty="0"/>
              <a:t>ai sensi dell’art. 76, comma 4 dell’Accordo Stato-Regioni del 2 febbraio 2017 e del paragrafo 4.5. del Manuale nazionale di accreditamento per l'erogazione di eventi ECM </a:t>
            </a:r>
          </a:p>
          <a:p>
            <a:pPr>
              <a:buClrTx/>
              <a:buFontTx/>
              <a:buNone/>
            </a:pPr>
            <a:br>
              <a:rPr lang="it-IT" altLang="it-IT" sz="1905" dirty="0"/>
            </a:br>
            <a:r>
              <a:rPr lang="it-IT" altLang="it-IT" sz="1905" dirty="0"/>
              <a:t>                                                  dichiara che</a:t>
            </a:r>
          </a:p>
          <a:p>
            <a:pPr algn="just">
              <a:buClrTx/>
              <a:buFontTx/>
              <a:buNone/>
            </a:pPr>
            <a:br>
              <a:rPr lang="it-IT" altLang="it-IT" sz="1905" dirty="0"/>
            </a:br>
            <a:r>
              <a:rPr lang="it-IT" altLang="it-IT" sz="1905" dirty="0"/>
              <a:t>negli ultimi due anni ha avuto i seguenti rapporti con soggetti portatori di interessi commerciali in ambito sanitario </a:t>
            </a:r>
          </a:p>
          <a:p>
            <a:pPr hangingPunct="1">
              <a:buClrTx/>
              <a:buFontTx/>
              <a:buNone/>
            </a:pPr>
            <a:r>
              <a:rPr lang="it-IT" altLang="it-IT" sz="1905" dirty="0"/>
              <a:t> </a:t>
            </a:r>
          </a:p>
          <a:p>
            <a:pPr hangingPunct="1">
              <a:buClrTx/>
              <a:buFontTx/>
              <a:buNone/>
            </a:pPr>
            <a:r>
              <a:rPr lang="it-IT" altLang="it-IT" sz="1905" dirty="0"/>
              <a:t>LIONHEALTH S.r.l Società Benefit</a:t>
            </a:r>
          </a:p>
          <a:p>
            <a:pPr hangingPunct="1">
              <a:buClrTx/>
              <a:buFontTx/>
              <a:buNone/>
            </a:pPr>
            <a:endParaRPr lang="it-IT" altLang="it-IT" sz="1905" dirty="0"/>
          </a:p>
          <a:p>
            <a:pPr algn="ctr" hangingPunct="1">
              <a:buClrTx/>
              <a:buFontTx/>
              <a:buNone/>
            </a:pPr>
            <a:r>
              <a:rPr lang="it-IT" altLang="it-IT" sz="1905" dirty="0"/>
              <a:t>__________________________________________________________</a:t>
            </a:r>
          </a:p>
          <a:p>
            <a:pPr hangingPunct="1">
              <a:buClrTx/>
              <a:buFontTx/>
              <a:buNone/>
            </a:pPr>
            <a:endParaRPr lang="it-IT" altLang="it-IT" sz="1905" dirty="0"/>
          </a:p>
          <a:p>
            <a:pPr algn="ctr" hangingPunct="1">
              <a:buClrTx/>
              <a:buFontTx/>
              <a:buNone/>
            </a:pPr>
            <a:r>
              <a:rPr lang="it-IT" altLang="it-IT" sz="1905" dirty="0"/>
              <a:t>__________________________________________________________</a:t>
            </a:r>
          </a:p>
          <a:p>
            <a:pPr hangingPunct="1">
              <a:buClrTx/>
              <a:buFontTx/>
              <a:buNone/>
            </a:pPr>
            <a:endParaRPr lang="it-IT" altLang="it-IT" sz="1905" dirty="0"/>
          </a:p>
        </p:txBody>
      </p:sp>
    </p:spTree>
    <p:extLst>
      <p:ext uri="{BB962C8B-B14F-4D97-AF65-F5344CB8AC3E}">
        <p14:creationId xmlns:p14="http://schemas.microsoft.com/office/powerpoint/2010/main" val="9009997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17FD3-8BB8-68B1-6DF5-73122B208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F6D02C-E48D-418C-2070-0456D1FC3627}"/>
              </a:ext>
            </a:extLst>
          </p:cNvPr>
          <p:cNvSpPr txBox="1"/>
          <p:nvPr/>
        </p:nvSpPr>
        <p:spPr>
          <a:xfrm>
            <a:off x="1781299" y="2149434"/>
            <a:ext cx="87996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it-IT" sz="2800" b="1" dirty="0">
                <a:solidFill>
                  <a:srgbClr val="FF0000"/>
                </a:solidFill>
              </a:rPr>
              <a:t>INSUFFICIENZA INTESTINALE</a:t>
            </a:r>
          </a:p>
          <a:p>
            <a:pPr marL="457200" indent="-457200">
              <a:buFont typeface="Wingdings" pitchFamily="2" charset="2"/>
              <a:buChar char="ü"/>
            </a:pPr>
            <a:endParaRPr lang="it-IT" sz="28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it-IT" sz="2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CIRROSI</a:t>
            </a:r>
          </a:p>
          <a:p>
            <a:pPr marL="457200" indent="-457200">
              <a:buFont typeface="Wingdings" pitchFamily="2" charset="2"/>
              <a:buChar char="ü"/>
            </a:pPr>
            <a:endParaRPr lang="it-IT" sz="28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it-IT" sz="2800" b="1" dirty="0">
                <a:solidFill>
                  <a:srgbClr val="FF0000"/>
                </a:solidFill>
              </a:rPr>
              <a:t>MICI</a:t>
            </a:r>
          </a:p>
          <a:p>
            <a:pPr marL="457200" indent="-457200">
              <a:buFont typeface="Wingdings" pitchFamily="2" charset="2"/>
              <a:buChar char="ü"/>
            </a:pPr>
            <a:endParaRPr lang="it-IT" sz="2800" b="1" dirty="0">
              <a:solidFill>
                <a:srgbClr val="FF0000"/>
              </a:solidFill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it-IT" sz="2800" b="1" dirty="0">
                <a:solidFill>
                  <a:srgbClr val="FF0000"/>
                </a:solidFill>
              </a:rPr>
              <a:t>PANCREATITE ACUTA</a:t>
            </a:r>
          </a:p>
        </p:txBody>
      </p:sp>
    </p:spTree>
    <p:extLst>
      <p:ext uri="{BB962C8B-B14F-4D97-AF65-F5344CB8AC3E}">
        <p14:creationId xmlns:p14="http://schemas.microsoft.com/office/powerpoint/2010/main" val="1611294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5E738-BEAE-E86F-2D06-3E1BF2004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595998-67C1-06AC-6D79-DD557F2E4DB6}"/>
              </a:ext>
            </a:extLst>
          </p:cNvPr>
          <p:cNvSpPr txBox="1"/>
          <p:nvPr/>
        </p:nvSpPr>
        <p:spPr>
          <a:xfrm>
            <a:off x="462988" y="1203767"/>
            <a:ext cx="1120298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INSUFFICIENZA INTESTINALE (IF)</a:t>
            </a:r>
          </a:p>
          <a:p>
            <a:endParaRPr lang="it-IT" b="1" dirty="0"/>
          </a:p>
          <a:p>
            <a:r>
              <a:rPr lang="it-IT" b="1" dirty="0"/>
              <a:t>DEFINIZIONE</a:t>
            </a:r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</a:rPr>
              <a:t>Riduzione della funzione intestinale al di sotto del minimo necessario </a:t>
            </a:r>
            <a:r>
              <a:rPr lang="it-IT" dirty="0"/>
              <a:t>per l'assorbimento dei macronutrienti e/o dell'acqua e degli elettroliti, tale da rendere </a:t>
            </a:r>
            <a:r>
              <a:rPr lang="it-IT" b="1" dirty="0">
                <a:solidFill>
                  <a:srgbClr val="FF0000"/>
                </a:solidFill>
              </a:rPr>
              <a:t>necessaria la supplementazione e.v.</a:t>
            </a:r>
            <a:r>
              <a:rPr lang="it-IT" dirty="0"/>
              <a:t> per mantenere lo stato di salute e/o la crescita</a:t>
            </a:r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</a:rPr>
              <a:t>Insufficienza intestinale cronica (CIF) </a:t>
            </a:r>
            <a:r>
              <a:rPr lang="it-IT" dirty="0"/>
              <a:t>si verifica quando l'IF persiste per mesi o anni in un paziente</a:t>
            </a:r>
          </a:p>
          <a:p>
            <a:r>
              <a:rPr lang="it-IT" dirty="0"/>
              <a:t>      metabolicamente stabile, che può essere curato al di fuori dell'ambiente ospedaliero acuto</a:t>
            </a:r>
          </a:p>
          <a:p>
            <a:endParaRPr lang="it-IT" dirty="0"/>
          </a:p>
          <a:p>
            <a:r>
              <a:rPr lang="it-IT" b="1" dirty="0">
                <a:solidFill>
                  <a:srgbClr val="FF0000"/>
                </a:solidFill>
              </a:rPr>
              <a:t>CLASSIFICAZIONE FUNZIONALE</a:t>
            </a:r>
          </a:p>
          <a:p>
            <a:r>
              <a:rPr lang="it-IT" dirty="0"/>
              <a:t>La "classificazione funzionale dell'IF" si basa sull'insorgenza, sui criteri metabolici e sull’ esito atteso:</a:t>
            </a:r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it-IT" b="1" dirty="0"/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</a:rPr>
              <a:t>Tipo I e IF acuta: </a:t>
            </a:r>
            <a:r>
              <a:rPr lang="it-IT" dirty="0"/>
              <a:t>condizione acuta, di breve durata e </a:t>
            </a:r>
            <a:r>
              <a:rPr lang="it-IT" dirty="0">
                <a:solidFill>
                  <a:srgbClr val="FF0000"/>
                </a:solidFill>
              </a:rPr>
              <a:t>solitamente autolimitante</a:t>
            </a:r>
            <a:r>
              <a:rPr lang="it-IT" dirty="0"/>
              <a:t>;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condizione clinica comune, che si verifica in </a:t>
            </a:r>
            <a:r>
              <a:rPr lang="it-IT" dirty="0">
                <a:solidFill>
                  <a:srgbClr val="FF0000"/>
                </a:solidFill>
              </a:rPr>
              <a:t>ambito </a:t>
            </a:r>
            <a:r>
              <a:rPr lang="it-IT" dirty="0" err="1">
                <a:solidFill>
                  <a:srgbClr val="FF0000"/>
                </a:solidFill>
              </a:rPr>
              <a:t>perioperatorio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dirty="0"/>
              <a:t>dopo un intervento chirurgico addominale  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e/o in associazione a malattie critiche, in cui </a:t>
            </a:r>
            <a:r>
              <a:rPr lang="it-IT" dirty="0">
                <a:solidFill>
                  <a:srgbClr val="FF0000"/>
                </a:solidFill>
              </a:rPr>
              <a:t>i pazienti necessitano di IVS per un periodo di giorni </a:t>
            </a:r>
            <a:r>
              <a:rPr lang="it-IT" dirty="0"/>
              <a:t>o alcune  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settimane.</a:t>
            </a:r>
          </a:p>
        </p:txBody>
      </p:sp>
    </p:spTree>
    <p:extLst>
      <p:ext uri="{BB962C8B-B14F-4D97-AF65-F5344CB8AC3E}">
        <p14:creationId xmlns:p14="http://schemas.microsoft.com/office/powerpoint/2010/main" val="42896638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A9527-1E0E-50D7-3E7F-4266B86EB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350A074-373F-72C1-6F4F-D96C7375D5A3}"/>
              </a:ext>
            </a:extLst>
          </p:cNvPr>
          <p:cNvSpPr txBox="1"/>
          <p:nvPr/>
        </p:nvSpPr>
        <p:spPr>
          <a:xfrm>
            <a:off x="486697" y="1319514"/>
            <a:ext cx="1131201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CLASSIFICAZIONE FUNZIONALE</a:t>
            </a:r>
          </a:p>
          <a:p>
            <a:endParaRPr lang="it-IT" b="1" dirty="0"/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</a:rPr>
              <a:t>Tipo II e IF acuta prolungata: </a:t>
            </a:r>
            <a:r>
              <a:rPr lang="it-IT" dirty="0"/>
              <a:t>condizione critica prolungata, spesso in </a:t>
            </a:r>
            <a:r>
              <a:rPr lang="it-IT" dirty="0">
                <a:solidFill>
                  <a:srgbClr val="FF0000"/>
                </a:solidFill>
              </a:rPr>
              <a:t>pazienti metabolicamente instabili</a:t>
            </a:r>
            <a:r>
              <a:rPr lang="it-IT" dirty="0"/>
              <a:t>, che richiede cure multidisciplinari complesse e </a:t>
            </a:r>
            <a:r>
              <a:rPr lang="it-IT" dirty="0">
                <a:solidFill>
                  <a:srgbClr val="FF0000"/>
                </a:solidFill>
              </a:rPr>
              <a:t>IVS per periodi di settimane o mesi</a:t>
            </a:r>
            <a:r>
              <a:rPr lang="it-IT" dirty="0"/>
              <a:t>;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condizione clinica </a:t>
            </a:r>
            <a:r>
              <a:rPr lang="it-IT" dirty="0">
                <a:solidFill>
                  <a:srgbClr val="FF0000"/>
                </a:solidFill>
              </a:rPr>
              <a:t>rara </a:t>
            </a:r>
            <a:r>
              <a:rPr lang="it-IT" dirty="0"/>
              <a:t>accompagnata da complicanze settiche, metaboliche e nutrizionali complesse,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</a:t>
            </a:r>
            <a:r>
              <a:rPr lang="it-IT" dirty="0">
                <a:solidFill>
                  <a:srgbClr val="FF0000"/>
                </a:solidFill>
              </a:rPr>
              <a:t>Solitamente evento acuto </a:t>
            </a:r>
            <a:r>
              <a:rPr lang="it-IT" dirty="0"/>
              <a:t>che si verifica in soggetti precedentemente sani (es. ischemia mesenterica,  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volvolo, trauma addominale) o che complica un intervento chirurgico intestinale e </a:t>
            </a:r>
            <a:r>
              <a:rPr lang="it-IT" dirty="0">
                <a:solidFill>
                  <a:srgbClr val="FF0000"/>
                </a:solidFill>
              </a:rPr>
              <a:t>richiede una resezione   </a:t>
            </a:r>
          </a:p>
          <a:p>
            <a:pPr>
              <a:buClr>
                <a:srgbClr val="FF0000"/>
              </a:buClr>
            </a:pPr>
            <a:r>
              <a:rPr lang="it-IT" dirty="0">
                <a:solidFill>
                  <a:srgbClr val="FF0000"/>
                </a:solidFill>
              </a:rPr>
              <a:t>      intestinale massiva</a:t>
            </a:r>
            <a:r>
              <a:rPr lang="it-IT" dirty="0"/>
              <a:t>. Meno frequentemente, </a:t>
            </a:r>
            <a:r>
              <a:rPr lang="it-IT" dirty="0">
                <a:solidFill>
                  <a:srgbClr val="FF0000"/>
                </a:solidFill>
              </a:rPr>
              <a:t>può verificarsi a seguito di una complicanza dell'IF cronica di  </a:t>
            </a:r>
          </a:p>
          <a:p>
            <a:pPr>
              <a:buClr>
                <a:srgbClr val="FF0000"/>
              </a:buClr>
            </a:pPr>
            <a:r>
              <a:rPr lang="it-IT" dirty="0">
                <a:solidFill>
                  <a:srgbClr val="FF0000"/>
                </a:solidFill>
              </a:rPr>
              <a:t>      tipo III </a:t>
            </a:r>
            <a:r>
              <a:rPr lang="it-IT" dirty="0"/>
              <a:t>(vedi sotto), rappresentando un’IF "acuta su cronica". </a:t>
            </a:r>
          </a:p>
          <a:p>
            <a:pPr>
              <a:buClr>
                <a:srgbClr val="FF0000"/>
              </a:buClr>
            </a:pPr>
            <a:endParaRPr lang="it-IT" dirty="0"/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FF0000"/>
                </a:solidFill>
              </a:rPr>
              <a:t>Tipo III e CIF: </a:t>
            </a:r>
            <a:r>
              <a:rPr lang="it-IT" dirty="0"/>
              <a:t>condizione cronica, in </a:t>
            </a:r>
            <a:r>
              <a:rPr lang="it-IT" dirty="0">
                <a:solidFill>
                  <a:srgbClr val="FF0000"/>
                </a:solidFill>
              </a:rPr>
              <a:t>pazienti metabolicamente stabili</a:t>
            </a:r>
            <a:r>
              <a:rPr lang="it-IT" dirty="0"/>
              <a:t>, che richiedono </a:t>
            </a:r>
            <a:r>
              <a:rPr lang="it-IT" dirty="0">
                <a:solidFill>
                  <a:srgbClr val="FF0000"/>
                </a:solidFill>
              </a:rPr>
              <a:t>IVS per mesi o anni;</a:t>
            </a:r>
            <a:r>
              <a:rPr lang="it-IT" dirty="0"/>
              <a:t> può essere reversibile o irreversibile;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può </a:t>
            </a:r>
            <a:r>
              <a:rPr lang="it-IT" dirty="0">
                <a:solidFill>
                  <a:srgbClr val="FF0000"/>
                </a:solidFill>
              </a:rPr>
              <a:t>evolvere in seguito a IF acuta prolungata (tipo II) </a:t>
            </a:r>
            <a:r>
              <a:rPr lang="it-IT" dirty="0"/>
              <a:t>o può </a:t>
            </a:r>
            <a:r>
              <a:rPr lang="it-IT" dirty="0">
                <a:solidFill>
                  <a:srgbClr val="FF0000"/>
                </a:solidFill>
              </a:rPr>
              <a:t>derivare da malattie gastrointestinali o sistemiche</a:t>
            </a:r>
            <a:r>
              <a:rPr lang="it-IT" dirty="0"/>
              <a:t>,  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acquisite o congenite, benigne o maligne. </a:t>
            </a:r>
          </a:p>
          <a:p>
            <a:pPr>
              <a:buClr>
                <a:srgbClr val="FF0000"/>
              </a:buClr>
            </a:pPr>
            <a:r>
              <a:rPr lang="it-IT" dirty="0">
                <a:solidFill>
                  <a:srgbClr val="FF0000"/>
                </a:solidFill>
              </a:rPr>
              <a:t>      IVS necessaria per un lungo periodo o per il resto della vita del paziente</a:t>
            </a:r>
            <a:r>
              <a:rPr lang="it-IT" dirty="0"/>
              <a:t>.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Pazienti metabolicamente stabili e loro e/o i loro familiari vengono tipicamente formati, ove possibile, per </a:t>
            </a:r>
          </a:p>
          <a:p>
            <a:pPr>
              <a:buClr>
                <a:srgbClr val="FF0000"/>
              </a:buClr>
            </a:pPr>
            <a:r>
              <a:rPr lang="it-IT" dirty="0"/>
              <a:t>      diventare indipendenti nella gestione della IVS a casa.</a:t>
            </a:r>
          </a:p>
        </p:txBody>
      </p:sp>
    </p:spTree>
    <p:extLst>
      <p:ext uri="{BB962C8B-B14F-4D97-AF65-F5344CB8AC3E}">
        <p14:creationId xmlns:p14="http://schemas.microsoft.com/office/powerpoint/2010/main" val="26653591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6D313-7EFA-4B77-5058-673219613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FE92A21-CD07-2283-FB98-3B9A14DD7250}"/>
              </a:ext>
            </a:extLst>
          </p:cNvPr>
          <p:cNvSpPr txBox="1"/>
          <p:nvPr/>
        </p:nvSpPr>
        <p:spPr>
          <a:xfrm>
            <a:off x="391886" y="1319514"/>
            <a:ext cx="73043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CLASSIFICAZIONE FISIOPATOLOGICA</a:t>
            </a:r>
          </a:p>
          <a:p>
            <a:endParaRPr lang="it-IT" sz="2400" b="1" dirty="0">
              <a:solidFill>
                <a:srgbClr val="FF0000"/>
              </a:solidFill>
            </a:endParaRPr>
          </a:p>
          <a:p>
            <a:r>
              <a:rPr lang="it-IT" sz="2400" dirty="0"/>
              <a:t>La IF  può essere classificata in 5 principali condizioni fisiopatologiche, che possono derivare da varie malattie gastrointestinali o sistemiche:</a:t>
            </a:r>
          </a:p>
          <a:p>
            <a:endParaRPr lang="it-IT" sz="2400" dirty="0"/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it-IT" sz="2400" dirty="0"/>
              <a:t>sindrome dell'intestino corto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it-IT" sz="2400" dirty="0"/>
              <a:t>fistola intestinale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it-IT" sz="2400" dirty="0" err="1"/>
              <a:t>dismotilità</a:t>
            </a:r>
            <a:r>
              <a:rPr lang="it-IT" sz="2400" dirty="0"/>
              <a:t> intestinale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it-IT" sz="2400" dirty="0"/>
              <a:t>ostruzione meccanica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it-IT" sz="2400" dirty="0"/>
              <a:t>malattia estesa della mucosa dell'intestino tenue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693E604-53B2-F2EA-C2EB-0A416F3E2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344" y="0"/>
            <a:ext cx="4045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827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4D46F-DE3B-F7C9-0308-6B1620C2D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77C2C42-2352-FE8A-E85C-EE280D60F3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376"/>
          <a:stretch>
            <a:fillRect/>
          </a:stretch>
        </p:blipFill>
        <p:spPr>
          <a:xfrm>
            <a:off x="142504" y="2032248"/>
            <a:ext cx="6965949" cy="479573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6DE4ED6-C2A5-5B54-E25D-A6977F2BE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412" y="1072081"/>
            <a:ext cx="6196855" cy="75479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E0FB246A-23CB-6C97-CD25-F7A0B659152F}"/>
              </a:ext>
            </a:extLst>
          </p:cNvPr>
          <p:cNvSpPr txBox="1"/>
          <p:nvPr/>
        </p:nvSpPr>
        <p:spPr>
          <a:xfrm>
            <a:off x="6994566" y="2208811"/>
            <a:ext cx="49995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buClr>
                <a:srgbClr val="FF0000"/>
              </a:buClr>
              <a:buFont typeface="Wingdings" pitchFamily="2" charset="2"/>
              <a:buChar char="§"/>
            </a:pPr>
            <a:r>
              <a:rPr lang="it-IT" sz="2400" b="1" dirty="0"/>
              <a:t>tipo 1</a:t>
            </a:r>
            <a:r>
              <a:rPr lang="it-IT" sz="2400" dirty="0"/>
              <a:t> si realizza prevalentemente in ambito di</a:t>
            </a:r>
            <a:r>
              <a:rPr lang="it-IT" sz="2400" b="1" dirty="0"/>
              <a:t> malattie infiammatorie croniche intestinali </a:t>
            </a:r>
            <a:r>
              <a:rPr lang="it-IT" sz="2400" dirty="0"/>
              <a:t>che hanno avuto le sezioni multiple</a:t>
            </a:r>
          </a:p>
          <a:p>
            <a:pPr marL="285750" indent="-285750" fontAlgn="base">
              <a:buClr>
                <a:srgbClr val="FF0000"/>
              </a:buClr>
              <a:buFont typeface="Wingdings" pitchFamily="2" charset="2"/>
              <a:buChar char="§"/>
            </a:pPr>
            <a:endParaRPr lang="it-IT" sz="2400" dirty="0"/>
          </a:p>
          <a:p>
            <a:pPr marL="285750" indent="-285750" fontAlgn="base">
              <a:buClr>
                <a:srgbClr val="FF0000"/>
              </a:buClr>
              <a:buFont typeface="Wingdings" pitchFamily="2" charset="2"/>
              <a:buChar char="§"/>
            </a:pPr>
            <a:r>
              <a:rPr lang="it-IT" sz="2400" b="1" dirty="0"/>
              <a:t>tipo 2</a:t>
            </a:r>
            <a:r>
              <a:rPr lang="it-IT" sz="2400" dirty="0"/>
              <a:t> prevale l’</a:t>
            </a:r>
            <a:r>
              <a:rPr lang="it-IT" sz="2400" b="1" dirty="0"/>
              <a:t>eziologia di tipo ischemica</a:t>
            </a:r>
          </a:p>
          <a:p>
            <a:pPr marL="285750" indent="-285750" fontAlgn="base">
              <a:buClr>
                <a:srgbClr val="FF0000"/>
              </a:buClr>
              <a:buFont typeface="Wingdings" pitchFamily="2" charset="2"/>
              <a:buChar char="§"/>
            </a:pPr>
            <a:endParaRPr lang="it-IT" sz="2400" dirty="0"/>
          </a:p>
          <a:p>
            <a:pPr marL="285750" indent="-285750" fontAlgn="base">
              <a:buClr>
                <a:srgbClr val="FF0000"/>
              </a:buClr>
              <a:buFont typeface="Wingdings" pitchFamily="2" charset="2"/>
              <a:buChar char="§"/>
            </a:pPr>
            <a:r>
              <a:rPr lang="it-IT" sz="2400" b="1" dirty="0"/>
              <a:t>tipo 3</a:t>
            </a:r>
            <a:r>
              <a:rPr lang="it-IT" sz="2400" dirty="0"/>
              <a:t> e invece oltre all’ischemia anche le complicanze chirurgiche</a:t>
            </a:r>
          </a:p>
          <a:p>
            <a:endParaRPr lang="it-IT" sz="24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A696A10-259C-8554-42E2-B4F814B7D3A4}"/>
              </a:ext>
            </a:extLst>
          </p:cNvPr>
          <p:cNvSpPr txBox="1"/>
          <p:nvPr/>
        </p:nvSpPr>
        <p:spPr>
          <a:xfrm>
            <a:off x="712519" y="1211283"/>
            <a:ext cx="5248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INSUFFICIENZA INTESTINALE (IF)</a:t>
            </a:r>
          </a:p>
          <a:p>
            <a:r>
              <a:rPr lang="it-IT" b="1" dirty="0"/>
              <a:t>CLASSIFICAZIONE ANATOMICA</a:t>
            </a:r>
          </a:p>
        </p:txBody>
      </p:sp>
    </p:spTree>
    <p:extLst>
      <p:ext uri="{BB962C8B-B14F-4D97-AF65-F5344CB8AC3E}">
        <p14:creationId xmlns:p14="http://schemas.microsoft.com/office/powerpoint/2010/main" val="2255826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AC623-4D28-A380-770B-7DB3068F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DC35FA22-FA4A-F4FC-8445-C7982A025DFF}"/>
              </a:ext>
            </a:extLst>
          </p:cNvPr>
          <p:cNvSpPr txBox="1"/>
          <p:nvPr/>
        </p:nvSpPr>
        <p:spPr>
          <a:xfrm>
            <a:off x="570016" y="2113809"/>
            <a:ext cx="1107967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La terapia nutrizionale medica di supporto (ONS, NE o NP) è indicata nei pazienti con MICI?</a:t>
            </a:r>
          </a:p>
          <a:p>
            <a:endParaRPr lang="it-IT" dirty="0"/>
          </a:p>
          <a:p>
            <a:r>
              <a:rPr lang="it-IT" b="1" dirty="0"/>
              <a:t>RACCOMANDAZIONE 22</a:t>
            </a:r>
          </a:p>
          <a:p>
            <a:r>
              <a:rPr lang="it-IT" dirty="0"/>
              <a:t>Gli </a:t>
            </a:r>
            <a:r>
              <a:rPr lang="it-IT" b="1" dirty="0">
                <a:solidFill>
                  <a:srgbClr val="FF0000"/>
                </a:solidFill>
              </a:rPr>
              <a:t>ONS </a:t>
            </a:r>
            <a:r>
              <a:rPr lang="it-IT" dirty="0"/>
              <a:t>rappresentano il </a:t>
            </a:r>
            <a:r>
              <a:rPr lang="it-IT" dirty="0">
                <a:solidFill>
                  <a:srgbClr val="FF0000"/>
                </a:solidFill>
              </a:rPr>
              <a:t>primo passo </a:t>
            </a:r>
            <a:r>
              <a:rPr lang="it-IT" dirty="0"/>
              <a:t>quando la nutrizione medica è indicata nelle IBD, come terapia di supporto in aggiunta alla normale alimentazione.</a:t>
            </a:r>
          </a:p>
          <a:p>
            <a:r>
              <a:rPr lang="it-IT" dirty="0"/>
              <a:t>Grado di raccomandazione 0 Forte consenso 92% accordo.</a:t>
            </a:r>
          </a:p>
          <a:p>
            <a:endParaRPr lang="it-IT" dirty="0"/>
          </a:p>
          <a:p>
            <a:r>
              <a:rPr lang="it-IT" b="1" dirty="0"/>
              <a:t>Commento</a:t>
            </a:r>
          </a:p>
          <a:p>
            <a:r>
              <a:rPr lang="it-IT" dirty="0"/>
              <a:t>La decisione sulla </a:t>
            </a:r>
            <a:r>
              <a:rPr lang="it-IT" b="1" dirty="0">
                <a:solidFill>
                  <a:srgbClr val="FF0000"/>
                </a:solidFill>
              </a:rPr>
              <a:t>via ottimale di somministrazione </a:t>
            </a:r>
            <a:r>
              <a:rPr lang="it-IT" dirty="0"/>
              <a:t>della NA nelle IBD può essere complessa e coinvolgere diversi aspetti, tra cui la </a:t>
            </a:r>
            <a:r>
              <a:rPr lang="it-IT" b="1" dirty="0">
                <a:solidFill>
                  <a:srgbClr val="FF0000"/>
                </a:solidFill>
              </a:rPr>
              <a:t>capacità del paziente di alimentarsi</a:t>
            </a:r>
            <a:r>
              <a:rPr lang="it-IT" dirty="0"/>
              <a:t>, la </a:t>
            </a:r>
            <a:r>
              <a:rPr lang="it-IT" b="1" dirty="0">
                <a:solidFill>
                  <a:srgbClr val="FF0000"/>
                </a:solidFill>
              </a:rPr>
              <a:t>capacità di assorbimento </a:t>
            </a:r>
            <a:r>
              <a:rPr lang="it-IT" dirty="0"/>
              <a:t>del tratto GI, lo </a:t>
            </a:r>
            <a:r>
              <a:rPr lang="it-IT" b="1" dirty="0">
                <a:solidFill>
                  <a:srgbClr val="FF0000"/>
                </a:solidFill>
              </a:rPr>
              <a:t>stato nutrizionale </a:t>
            </a:r>
            <a:r>
              <a:rPr lang="it-IT" dirty="0"/>
              <a:t>e </a:t>
            </a:r>
            <a:r>
              <a:rPr lang="it-IT" b="1" dirty="0">
                <a:solidFill>
                  <a:srgbClr val="FF0000"/>
                </a:solidFill>
              </a:rPr>
              <a:t>infiammatorio</a:t>
            </a:r>
            <a:r>
              <a:rPr lang="it-IT" dirty="0"/>
              <a:t> del paziente e gli </a:t>
            </a:r>
            <a:r>
              <a:rPr lang="it-IT" b="1" dirty="0">
                <a:solidFill>
                  <a:srgbClr val="FF0000"/>
                </a:solidFill>
              </a:rPr>
              <a:t>obiettivi terapeutici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Utilizzando </a:t>
            </a:r>
            <a:r>
              <a:rPr lang="it-IT" b="1" dirty="0">
                <a:solidFill>
                  <a:srgbClr val="FF0000"/>
                </a:solidFill>
              </a:rPr>
              <a:t>ONS</a:t>
            </a:r>
            <a:r>
              <a:rPr lang="it-IT" dirty="0"/>
              <a:t>, è possibile ottenere un apporto supplementare fino a </a:t>
            </a:r>
            <a:r>
              <a:rPr lang="it-IT" b="1" dirty="0">
                <a:solidFill>
                  <a:srgbClr val="FF0000"/>
                </a:solidFill>
              </a:rPr>
              <a:t>600 kcal/die </a:t>
            </a:r>
            <a:r>
              <a:rPr lang="it-IT" dirty="0"/>
              <a:t>senza compromettere la normale assunzione di cibo negli adulti, con un'aderenza e un'accettabilità ben documentate</a:t>
            </a:r>
          </a:p>
          <a:p>
            <a:r>
              <a:rPr lang="it-IT" dirty="0"/>
              <a:t>L'effetto della NE nella CD sembra essere simile sia che la dieta venga bevuta o somministrata tramite sonda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2318270-64C1-8E1F-1F9D-ACF1657BE5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62" y="1043214"/>
            <a:ext cx="4521687" cy="107059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5C5EC35-9E56-96D9-B293-7C3CA0A8E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3779" y="6591457"/>
            <a:ext cx="2362200" cy="254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D5335B33-75BC-6941-51D9-0D67F2879531}"/>
              </a:ext>
            </a:extLst>
          </p:cNvPr>
          <p:cNvSpPr txBox="1"/>
          <p:nvPr/>
        </p:nvSpPr>
        <p:spPr>
          <a:xfrm>
            <a:off x="636318" y="1591953"/>
            <a:ext cx="6564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NELLE MICI</a:t>
            </a:r>
          </a:p>
        </p:txBody>
      </p:sp>
    </p:spTree>
    <p:extLst>
      <p:ext uri="{BB962C8B-B14F-4D97-AF65-F5344CB8AC3E}">
        <p14:creationId xmlns:p14="http://schemas.microsoft.com/office/powerpoint/2010/main" val="12934112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922CA-88EC-5C5B-49AE-9390908A4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B38B36D-583A-C5D9-6DBA-AE0DC6055F6D}"/>
              </a:ext>
            </a:extLst>
          </p:cNvPr>
          <p:cNvSpPr txBox="1"/>
          <p:nvPr/>
        </p:nvSpPr>
        <p:spPr>
          <a:xfrm>
            <a:off x="665018" y="2113808"/>
            <a:ext cx="108421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RACCOMANDAZIONE 23.</a:t>
            </a:r>
          </a:p>
          <a:p>
            <a:r>
              <a:rPr lang="it-IT" dirty="0"/>
              <a:t>Se l'alimentazione orale è insufficiente, la NE può essere considerata come terapia di supporto. </a:t>
            </a:r>
          </a:p>
          <a:p>
            <a:r>
              <a:rPr lang="it-IT" dirty="0"/>
              <a:t>La </a:t>
            </a:r>
            <a:r>
              <a:rPr lang="it-IT" b="1" dirty="0">
                <a:solidFill>
                  <a:srgbClr val="FF0000"/>
                </a:solidFill>
              </a:rPr>
              <a:t>NE è generalmente preferibile alla NP</a:t>
            </a:r>
            <a:r>
              <a:rPr lang="it-IT" dirty="0"/>
              <a:t>, a meno che non sia completamente controindicata.</a:t>
            </a:r>
          </a:p>
          <a:p>
            <a:endParaRPr lang="it-IT" dirty="0"/>
          </a:p>
          <a:p>
            <a:r>
              <a:rPr lang="it-IT" dirty="0"/>
              <a:t>Grado di raccomandazione 0 Forte consenso 96% accordo.</a:t>
            </a:r>
          </a:p>
          <a:p>
            <a:endParaRPr lang="it-IT" dirty="0"/>
          </a:p>
          <a:p>
            <a:r>
              <a:rPr lang="it-IT" b="1" dirty="0"/>
              <a:t>Commento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r>
              <a:rPr lang="it-IT" dirty="0"/>
              <a:t>Se l'</a:t>
            </a:r>
            <a:r>
              <a:rPr lang="it-IT" b="1" dirty="0">
                <a:solidFill>
                  <a:srgbClr val="FF0000"/>
                </a:solidFill>
              </a:rPr>
              <a:t>alimentazione orale</a:t>
            </a:r>
            <a:r>
              <a:rPr lang="it-IT" dirty="0"/>
              <a:t> non è possibile o è </a:t>
            </a:r>
            <a:r>
              <a:rPr lang="it-IT" b="1" dirty="0">
                <a:solidFill>
                  <a:srgbClr val="FF0000"/>
                </a:solidFill>
              </a:rPr>
              <a:t>insufficiente</a:t>
            </a:r>
            <a:r>
              <a:rPr lang="it-IT" dirty="0"/>
              <a:t>, si considerare la </a:t>
            </a:r>
            <a:r>
              <a:rPr lang="it-IT" b="1" dirty="0">
                <a:solidFill>
                  <a:srgbClr val="FF0000"/>
                </a:solidFill>
              </a:rPr>
              <a:t>NE</a:t>
            </a:r>
            <a:r>
              <a:rPr lang="it-IT" dirty="0"/>
              <a:t> attraverso </a:t>
            </a:r>
            <a:r>
              <a:rPr lang="it-IT" b="1" dirty="0">
                <a:solidFill>
                  <a:srgbClr val="FF0000"/>
                </a:solidFill>
              </a:rPr>
              <a:t>SNG/ SNE 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r>
              <a:rPr lang="it-IT" dirty="0"/>
              <a:t>La NE dovrebbe essere considerata anche nei pazienti con un tratto gastrointestinale funzionale ma che non sono in grado di deglutire in sicurezza. 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ü"/>
            </a:pPr>
            <a:r>
              <a:rPr lang="it-IT" dirty="0"/>
              <a:t>Nelle situazioni in cui l'</a:t>
            </a:r>
            <a:r>
              <a:rPr lang="it-IT" b="1" dirty="0">
                <a:solidFill>
                  <a:srgbClr val="FF0000"/>
                </a:solidFill>
              </a:rPr>
              <a:t>intestino non è in grado di assorbire tutti i nutrienti necessari</a:t>
            </a:r>
            <a:r>
              <a:rPr lang="it-IT" dirty="0"/>
              <a:t>, si dovrebbe </a:t>
            </a:r>
            <a:r>
              <a:rPr lang="it-IT" b="1" dirty="0">
                <a:solidFill>
                  <a:srgbClr val="FF0000"/>
                </a:solidFill>
              </a:rPr>
              <a:t>comunque tentare la NE </a:t>
            </a:r>
            <a:r>
              <a:rPr lang="it-IT" dirty="0"/>
              <a:t>con </a:t>
            </a:r>
            <a:r>
              <a:rPr lang="it-IT" b="1" dirty="0">
                <a:solidFill>
                  <a:srgbClr val="FF0000"/>
                </a:solidFill>
              </a:rPr>
              <a:t>NP integrativa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4DDBA1D-4FFB-7E02-311B-A037BE63E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62" y="1031339"/>
            <a:ext cx="4521687" cy="107059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7D50A9F-ACC9-0C78-2F9F-6766D3E1E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151" y="6567708"/>
            <a:ext cx="2362200" cy="254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2068DF1F-FA8F-2DCF-2867-7DEF52281FAD}"/>
              </a:ext>
            </a:extLst>
          </p:cNvPr>
          <p:cNvSpPr txBox="1"/>
          <p:nvPr/>
        </p:nvSpPr>
        <p:spPr>
          <a:xfrm>
            <a:off x="636318" y="1591953"/>
            <a:ext cx="6564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NELLE MICI</a:t>
            </a:r>
          </a:p>
        </p:txBody>
      </p:sp>
    </p:spTree>
    <p:extLst>
      <p:ext uri="{BB962C8B-B14F-4D97-AF65-F5344CB8AC3E}">
        <p14:creationId xmlns:p14="http://schemas.microsoft.com/office/powerpoint/2010/main" val="2520653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8D156-392E-C141-BBD2-4597AFA11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4D5BEE-8402-DDC2-FD51-25A07F0D2EE2}"/>
              </a:ext>
            </a:extLst>
          </p:cNvPr>
          <p:cNvSpPr txBox="1"/>
          <p:nvPr/>
        </p:nvSpPr>
        <p:spPr>
          <a:xfrm>
            <a:off x="600075" y="2491283"/>
            <a:ext cx="10672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La terapia nutrizionale medica primaria (NE o PN) è indicata nelle IBD in fase malattia attiva?</a:t>
            </a:r>
          </a:p>
          <a:p>
            <a:endParaRPr lang="it-IT" dirty="0"/>
          </a:p>
          <a:p>
            <a:r>
              <a:rPr lang="it-IT" b="1" dirty="0"/>
              <a:t>RACCOMANDAZIONE 24</a:t>
            </a:r>
          </a:p>
          <a:p>
            <a:endParaRPr lang="it-IT" b="1" dirty="0"/>
          </a:p>
          <a:p>
            <a:r>
              <a:rPr lang="it-IT" dirty="0"/>
              <a:t>La </a:t>
            </a:r>
            <a:r>
              <a:rPr lang="it-IT" b="1" dirty="0">
                <a:solidFill>
                  <a:srgbClr val="FF0000"/>
                </a:solidFill>
              </a:rPr>
              <a:t>NE esclusiva </a:t>
            </a:r>
            <a:r>
              <a:rPr lang="it-IT" dirty="0"/>
              <a:t>è efficace e può essere raccomandata come prima linea di trattamento per indurre la remissione in </a:t>
            </a:r>
            <a:r>
              <a:rPr lang="it-IT" b="1" dirty="0">
                <a:solidFill>
                  <a:srgbClr val="FF0000"/>
                </a:solidFill>
              </a:rPr>
              <a:t>bambini e adolescenti </a:t>
            </a:r>
            <a:r>
              <a:rPr lang="it-IT" dirty="0"/>
              <a:t>con </a:t>
            </a:r>
            <a:r>
              <a:rPr lang="it-IT" b="1" dirty="0">
                <a:solidFill>
                  <a:srgbClr val="FF0000"/>
                </a:solidFill>
              </a:rPr>
              <a:t>malattia di Crohn lieve </a:t>
            </a:r>
            <a:r>
              <a:rPr lang="it-IT" dirty="0"/>
              <a:t>in fase attiva.</a:t>
            </a:r>
          </a:p>
          <a:p>
            <a:r>
              <a:rPr lang="it-IT" dirty="0"/>
              <a:t>Grado di raccomandazione 0Forte consenso 100% accordo.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AD3FC51-2F48-A4EF-D202-1DA1F52CD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62" y="1031339"/>
            <a:ext cx="4521687" cy="107059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1564C62-AEC9-D1F4-8EEF-B2BEA8EBC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151" y="6567708"/>
            <a:ext cx="2362200" cy="254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8DB3C69-2433-53EA-038C-CD9F02DA4BA8}"/>
              </a:ext>
            </a:extLst>
          </p:cNvPr>
          <p:cNvSpPr txBox="1"/>
          <p:nvPr/>
        </p:nvSpPr>
        <p:spPr>
          <a:xfrm>
            <a:off x="636318" y="1591953"/>
            <a:ext cx="6564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NELLE MICI</a:t>
            </a:r>
          </a:p>
        </p:txBody>
      </p:sp>
    </p:spTree>
    <p:extLst>
      <p:ext uri="{BB962C8B-B14F-4D97-AF65-F5344CB8AC3E}">
        <p14:creationId xmlns:p14="http://schemas.microsoft.com/office/powerpoint/2010/main" val="3204579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F06D5-34D8-F1DD-F798-F3CDDCD81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450EB2B-A696-1052-B637-7CB0AC89C5C8}"/>
              </a:ext>
            </a:extLst>
          </p:cNvPr>
          <p:cNvSpPr txBox="1"/>
          <p:nvPr/>
        </p:nvSpPr>
        <p:spPr>
          <a:xfrm>
            <a:off x="1199408" y="1995054"/>
            <a:ext cx="95477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Quali formule nutrizionali per NE selezionare in corso di MICI ?</a:t>
            </a:r>
          </a:p>
          <a:p>
            <a:endParaRPr lang="it-IT" b="1" dirty="0"/>
          </a:p>
          <a:p>
            <a:r>
              <a:rPr lang="it-IT" b="1" dirty="0"/>
              <a:t>Raccomandazione 28</a:t>
            </a:r>
          </a:p>
          <a:p>
            <a:r>
              <a:rPr lang="it-IT" dirty="0"/>
              <a:t>La </a:t>
            </a:r>
            <a:r>
              <a:rPr lang="it-IT" b="1" dirty="0">
                <a:solidFill>
                  <a:srgbClr val="FF0000"/>
                </a:solidFill>
              </a:rPr>
              <a:t>NE standard </a:t>
            </a:r>
            <a:r>
              <a:rPr lang="it-IT" dirty="0"/>
              <a:t>(dieta polimerica) dovrebbe essere impiegata come terapia nutrizionale primaria e di supporto nelle malattie infiammatorie croniche intestinali (MICI) in fase attiva.</a:t>
            </a:r>
          </a:p>
          <a:p>
            <a:r>
              <a:rPr lang="it-IT" dirty="0"/>
              <a:t>Grado di raccomandazione B Consenso 90% di accordo.</a:t>
            </a:r>
          </a:p>
          <a:p>
            <a:endParaRPr lang="it-IT" dirty="0"/>
          </a:p>
          <a:p>
            <a:r>
              <a:rPr lang="it-IT" b="1" dirty="0"/>
              <a:t>Raccomandazione 29</a:t>
            </a:r>
          </a:p>
          <a:p>
            <a:r>
              <a:rPr lang="it-IT" b="1" dirty="0">
                <a:solidFill>
                  <a:srgbClr val="FF0000"/>
                </a:solidFill>
              </a:rPr>
              <a:t>Formulazioni o substrati specifici </a:t>
            </a:r>
            <a:r>
              <a:rPr lang="it-IT" dirty="0"/>
              <a:t>(ad es. glutammina, acidi grassi n-3) </a:t>
            </a:r>
            <a:r>
              <a:rPr lang="it-IT" b="1" dirty="0">
                <a:solidFill>
                  <a:srgbClr val="FF0000"/>
                </a:solidFill>
              </a:rPr>
              <a:t>non</a:t>
            </a:r>
            <a:r>
              <a:rPr lang="it-IT" dirty="0"/>
              <a:t> dovrebbero essere </a:t>
            </a:r>
            <a:r>
              <a:rPr lang="it-IT" b="1" dirty="0">
                <a:solidFill>
                  <a:srgbClr val="FF0000"/>
                </a:solidFill>
              </a:rPr>
              <a:t>raccomandati </a:t>
            </a:r>
            <a:r>
              <a:rPr lang="it-IT" dirty="0"/>
              <a:t>nell'uso di NE o NP in pazienti con MICI.</a:t>
            </a:r>
          </a:p>
          <a:p>
            <a:r>
              <a:rPr lang="it-IT" dirty="0"/>
              <a:t>Grado di raccomandazione B Forte consenso 92% di accordo.</a:t>
            </a:r>
          </a:p>
          <a:p>
            <a:br>
              <a:rPr lang="it-IT" dirty="0"/>
            </a:br>
            <a:endParaRPr lang="it-IT" dirty="0"/>
          </a:p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16ACFD5-CC7D-976D-903E-BD7CD7E30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62" y="1031339"/>
            <a:ext cx="4521687" cy="107059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6C03F7B-E7E3-8330-2CAF-FFD0DD71D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151" y="6567708"/>
            <a:ext cx="2362200" cy="254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AA22BF8-3D8E-11A8-890F-089158E52EF8}"/>
              </a:ext>
            </a:extLst>
          </p:cNvPr>
          <p:cNvSpPr txBox="1"/>
          <p:nvPr/>
        </p:nvSpPr>
        <p:spPr>
          <a:xfrm>
            <a:off x="636318" y="1591953"/>
            <a:ext cx="6564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NELLE MICI</a:t>
            </a:r>
          </a:p>
        </p:txBody>
      </p:sp>
    </p:spTree>
    <p:extLst>
      <p:ext uri="{BB962C8B-B14F-4D97-AF65-F5344CB8AC3E}">
        <p14:creationId xmlns:p14="http://schemas.microsoft.com/office/powerpoint/2010/main" val="29658551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E2CA9-77F6-0F56-3F86-A18E24E69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D5C9D379-DFE6-A4FB-CE32-4CF8A23BC734}"/>
              </a:ext>
            </a:extLst>
          </p:cNvPr>
          <p:cNvSpPr txBox="1"/>
          <p:nvPr/>
        </p:nvSpPr>
        <p:spPr>
          <a:xfrm>
            <a:off x="724395" y="2232560"/>
            <a:ext cx="105927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Quali sono le indicazioni per la NP nelle malattie infiammatorie croniche intestinali (MICI)?</a:t>
            </a:r>
          </a:p>
          <a:p>
            <a:endParaRPr lang="it-IT" dirty="0"/>
          </a:p>
          <a:p>
            <a:r>
              <a:rPr lang="it-IT" b="1" dirty="0"/>
              <a:t>Raccomandazione 30</a:t>
            </a:r>
          </a:p>
          <a:p>
            <a:r>
              <a:rPr lang="it-IT" dirty="0"/>
              <a:t>La NP deve essere eseguita nelle MICI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it-IT" dirty="0"/>
              <a:t>quando la nutrizione orale o la NE non sono sufficienti (es. quando il tratto gastrointestinale è disfunzionale o in pazienti con malattia di Crohn con intestino corto)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it-IT" dirty="0"/>
              <a:t>quando vi è un'ostruzione intestinale in cui non vi è possibilità di posizionare un SNG oltre l'ostruzione o quando questo tentativo è fallito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it-IT" dirty="0"/>
              <a:t>quando si verificano altre complicanze come una deiscenza anastomotica o una fistola intestinale ad alta portata.</a:t>
            </a:r>
          </a:p>
          <a:p>
            <a:pPr marL="342900" indent="-342900">
              <a:buFont typeface="+mj-lt"/>
              <a:buAutoNum type="arabicPeriod"/>
            </a:pPr>
            <a:endParaRPr lang="it-IT" dirty="0"/>
          </a:p>
          <a:p>
            <a:r>
              <a:rPr lang="it-IT" dirty="0"/>
              <a:t>Grado di raccomandazione </a:t>
            </a:r>
            <a:r>
              <a:rPr lang="it-IT" dirty="0" err="1"/>
              <a:t>GPPe</a:t>
            </a:r>
            <a:r>
              <a:rPr lang="it-IT" dirty="0"/>
              <a:t> Forte consenso 100% accordo.</a:t>
            </a:r>
          </a:p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BDD4012-B568-3541-2B9A-0360C9DD2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62" y="1031339"/>
            <a:ext cx="4521687" cy="107059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541B0F1-BA1B-9C4A-21FD-561F8A5CC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151" y="6567708"/>
            <a:ext cx="23622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31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1856764" y="2605706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it-IT" sz="2400">
              <a:effectLst>
                <a:outerShdw blurRad="38100" dist="38100" dir="2700000" algn="tl">
                  <a:srgbClr val="000000"/>
                </a:outerShdw>
              </a:effectLst>
              <a:latin typeface="Tahoma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856764" y="2605706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it-IT" sz="2400">
              <a:effectLst>
                <a:outerShdw blurRad="38100" dist="38100" dir="2700000" algn="tl">
                  <a:srgbClr val="000000"/>
                </a:outerShdw>
              </a:effectLst>
              <a:latin typeface="Tahoma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2669479" y="2605706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it-IT" sz="2400">
              <a:effectLst>
                <a:outerShdw blurRad="38100" dist="38100" dir="2700000" algn="tl">
                  <a:srgbClr val="000000"/>
                </a:outerShdw>
              </a:effectLst>
              <a:latin typeface="Tahoma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3664746" y="1099168"/>
            <a:ext cx="4522048" cy="56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0638" tIns="59261" rIns="120638" bIns="59261">
            <a:spAutoFit/>
          </a:bodyPr>
          <a:lstStyle/>
          <a:p>
            <a:pPr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NUTRIZIONE ARTIFICIALE</a:t>
            </a: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8571602" y="1556633"/>
            <a:ext cx="2460586" cy="14598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0638" tIns="59261" rIns="120638" bIns="59261">
            <a:spAutoFit/>
          </a:bodyPr>
          <a:lstStyle/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10" charset="-128"/>
                <a:cs typeface="ＭＳ Ｐゴシック" pitchFamily="-110" charset="-128"/>
              </a:rPr>
              <a:t>Mancanza di </a:t>
            </a:r>
          </a:p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10" charset="-128"/>
                <a:cs typeface="ＭＳ Ｐゴシック" pitchFamily="-110" charset="-128"/>
              </a:rPr>
              <a:t>soluzioni </a:t>
            </a:r>
          </a:p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10" charset="-128"/>
                <a:cs typeface="ＭＳ Ｐゴシック" pitchFamily="-110" charset="-128"/>
              </a:rPr>
              <a:t>organizzative</a:t>
            </a:r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7787041" y="5469937"/>
            <a:ext cx="3868859" cy="14598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0638" tIns="59261" rIns="120638" bIns="59261">
            <a:spAutoFit/>
          </a:bodyPr>
          <a:lstStyle/>
          <a:p>
            <a:pPr algn="ctr">
              <a:defRPr/>
            </a:pPr>
            <a:r>
              <a:rPr lang="it-IT" sz="2903" dirty="0">
                <a:ea typeface="ＭＳ Ｐゴシック" pitchFamily="-110" charset="-128"/>
                <a:cs typeface="ＭＳ Ｐゴシック" pitchFamily="-110" charset="-128"/>
              </a:rPr>
              <a:t>Complicanze </a:t>
            </a:r>
          </a:p>
          <a:p>
            <a:pPr algn="ctr">
              <a:defRPr/>
            </a:pPr>
            <a:r>
              <a:rPr lang="it-IT" sz="2903" dirty="0">
                <a:ea typeface="ＭＳ Ｐゴシック" pitchFamily="-110" charset="-128"/>
                <a:cs typeface="ＭＳ Ｐゴシック" pitchFamily="-110" charset="-128"/>
              </a:rPr>
              <a:t>frequenti / Interventi inefficaci</a:t>
            </a:r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256731" y="4884982"/>
            <a:ext cx="3324933" cy="10131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0638" tIns="59261" rIns="120638" bIns="59261">
            <a:spAutoFit/>
          </a:bodyPr>
          <a:lstStyle/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10" charset="-128"/>
                <a:cs typeface="ＭＳ Ｐゴシック" pitchFamily="-110" charset="-128"/>
              </a:rPr>
              <a:t>Ridotta</a:t>
            </a:r>
          </a:p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10" charset="-128"/>
                <a:cs typeface="ＭＳ Ｐゴシック" pitchFamily="-110" charset="-128"/>
              </a:rPr>
              <a:t>diffusione</a:t>
            </a: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508588" y="1482556"/>
            <a:ext cx="3462503" cy="10131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0638" tIns="59261" rIns="120638" bIns="59261">
            <a:spAutoFit/>
          </a:bodyPr>
          <a:lstStyle/>
          <a:p>
            <a:pPr>
              <a:defRPr/>
            </a:pPr>
            <a:r>
              <a:rPr lang="it-IT" sz="2903" dirty="0">
                <a:ea typeface="ＭＳ Ｐゴシック" pitchFamily="-110" charset="-128"/>
                <a:cs typeface="ＭＳ Ｐゴシック" pitchFamily="-110" charset="-128"/>
              </a:rPr>
              <a:t>     Scarsa </a:t>
            </a:r>
          </a:p>
          <a:p>
            <a:pPr>
              <a:defRPr/>
            </a:pPr>
            <a:r>
              <a:rPr lang="it-IT" sz="2903" dirty="0">
                <a:ea typeface="ＭＳ Ｐゴシック" pitchFamily="-110" charset="-128"/>
                <a:cs typeface="ＭＳ Ｐゴシック" pitchFamily="-110" charset="-128"/>
              </a:rPr>
              <a:t>  esperienza</a:t>
            </a:r>
          </a:p>
        </p:txBody>
      </p:sp>
      <p:sp>
        <p:nvSpPr>
          <p:cNvPr id="304137" name="Freeform 10"/>
          <p:cNvSpPr>
            <a:spLocks/>
          </p:cNvSpPr>
          <p:nvPr/>
        </p:nvSpPr>
        <p:spPr bwMode="auto">
          <a:xfrm>
            <a:off x="3657857" y="3556673"/>
            <a:ext cx="1703738" cy="2442377"/>
          </a:xfrm>
          <a:custGeom>
            <a:avLst/>
            <a:gdLst>
              <a:gd name="T0" fmla="*/ 2147483647 w 805"/>
              <a:gd name="T1" fmla="*/ 2147483647 h 1154"/>
              <a:gd name="T2" fmla="*/ 2147483647 w 805"/>
              <a:gd name="T3" fmla="*/ 2147483647 h 1154"/>
              <a:gd name="T4" fmla="*/ 2147483647 w 805"/>
              <a:gd name="T5" fmla="*/ 2147483647 h 1154"/>
              <a:gd name="T6" fmla="*/ 2147483647 w 805"/>
              <a:gd name="T7" fmla="*/ 2147483647 h 1154"/>
              <a:gd name="T8" fmla="*/ 2147483647 w 805"/>
              <a:gd name="T9" fmla="*/ 2147483647 h 1154"/>
              <a:gd name="T10" fmla="*/ 2147483647 w 805"/>
              <a:gd name="T11" fmla="*/ 2147483647 h 1154"/>
              <a:gd name="T12" fmla="*/ 2147483647 w 805"/>
              <a:gd name="T13" fmla="*/ 2147483647 h 1154"/>
              <a:gd name="T14" fmla="*/ 2147483647 w 805"/>
              <a:gd name="T15" fmla="*/ 2147483647 h 1154"/>
              <a:gd name="T16" fmla="*/ 2147483647 w 805"/>
              <a:gd name="T17" fmla="*/ 2147483647 h 1154"/>
              <a:gd name="T18" fmla="*/ 2147483647 w 805"/>
              <a:gd name="T19" fmla="*/ 2147483647 h 1154"/>
              <a:gd name="T20" fmla="*/ 2147483647 w 805"/>
              <a:gd name="T21" fmla="*/ 2147483647 h 1154"/>
              <a:gd name="T22" fmla="*/ 2147483647 w 805"/>
              <a:gd name="T23" fmla="*/ 2147483647 h 1154"/>
              <a:gd name="T24" fmla="*/ 2147483647 w 805"/>
              <a:gd name="T25" fmla="*/ 2147483647 h 1154"/>
              <a:gd name="T26" fmla="*/ 2147483647 w 805"/>
              <a:gd name="T27" fmla="*/ 2147483647 h 1154"/>
              <a:gd name="T28" fmla="*/ 2147483647 w 805"/>
              <a:gd name="T29" fmla="*/ 2147483647 h 1154"/>
              <a:gd name="T30" fmla="*/ 2147483647 w 805"/>
              <a:gd name="T31" fmla="*/ 2147483647 h 1154"/>
              <a:gd name="T32" fmla="*/ 2147483647 w 805"/>
              <a:gd name="T33" fmla="*/ 2147483647 h 1154"/>
              <a:gd name="T34" fmla="*/ 2147483647 w 805"/>
              <a:gd name="T35" fmla="*/ 2147483647 h 1154"/>
              <a:gd name="T36" fmla="*/ 2147483647 w 805"/>
              <a:gd name="T37" fmla="*/ 2147483647 h 1154"/>
              <a:gd name="T38" fmla="*/ 2147483647 w 805"/>
              <a:gd name="T39" fmla="*/ 2147483647 h 1154"/>
              <a:gd name="T40" fmla="*/ 2147483647 w 805"/>
              <a:gd name="T41" fmla="*/ 2147483647 h 1154"/>
              <a:gd name="T42" fmla="*/ 2147483647 w 805"/>
              <a:gd name="T43" fmla="*/ 2147483647 h 1154"/>
              <a:gd name="T44" fmla="*/ 2147483647 w 805"/>
              <a:gd name="T45" fmla="*/ 2147483647 h 1154"/>
              <a:gd name="T46" fmla="*/ 2147483647 w 805"/>
              <a:gd name="T47" fmla="*/ 2147483647 h 1154"/>
              <a:gd name="T48" fmla="*/ 2147483647 w 805"/>
              <a:gd name="T49" fmla="*/ 2147483647 h 1154"/>
              <a:gd name="T50" fmla="*/ 2147483647 w 805"/>
              <a:gd name="T51" fmla="*/ 2147483647 h 1154"/>
              <a:gd name="T52" fmla="*/ 2147483647 w 805"/>
              <a:gd name="T53" fmla="*/ 2147483647 h 1154"/>
              <a:gd name="T54" fmla="*/ 2147483647 w 805"/>
              <a:gd name="T55" fmla="*/ 2147483647 h 1154"/>
              <a:gd name="T56" fmla="*/ 2147483647 w 805"/>
              <a:gd name="T57" fmla="*/ 2147483647 h 1154"/>
              <a:gd name="T58" fmla="*/ 2147483647 w 805"/>
              <a:gd name="T59" fmla="*/ 0 h 1154"/>
              <a:gd name="T60" fmla="*/ 2147483647 w 805"/>
              <a:gd name="T61" fmla="*/ 2147483647 h 1154"/>
              <a:gd name="T62" fmla="*/ 2147483647 w 805"/>
              <a:gd name="T63" fmla="*/ 2147483647 h 1154"/>
              <a:gd name="T64" fmla="*/ 2147483647 w 805"/>
              <a:gd name="T65" fmla="*/ 2147483647 h 1154"/>
              <a:gd name="T66" fmla="*/ 2147483647 w 805"/>
              <a:gd name="T67" fmla="*/ 2147483647 h 1154"/>
              <a:gd name="T68" fmla="*/ 2147483647 w 805"/>
              <a:gd name="T69" fmla="*/ 2147483647 h 1154"/>
              <a:gd name="T70" fmla="*/ 2147483647 w 805"/>
              <a:gd name="T71" fmla="*/ 2147483647 h 1154"/>
              <a:gd name="T72" fmla="*/ 2147483647 w 805"/>
              <a:gd name="T73" fmla="*/ 2147483647 h 1154"/>
              <a:gd name="T74" fmla="*/ 2147483647 w 805"/>
              <a:gd name="T75" fmla="*/ 2147483647 h 1154"/>
              <a:gd name="T76" fmla="*/ 2147483647 w 805"/>
              <a:gd name="T77" fmla="*/ 2147483647 h 1154"/>
              <a:gd name="T78" fmla="*/ 2147483647 w 805"/>
              <a:gd name="T79" fmla="*/ 2147483647 h 1154"/>
              <a:gd name="T80" fmla="*/ 2147483647 w 805"/>
              <a:gd name="T81" fmla="*/ 2147483647 h 1154"/>
              <a:gd name="T82" fmla="*/ 2147483647 w 805"/>
              <a:gd name="T83" fmla="*/ 2147483647 h 1154"/>
              <a:gd name="T84" fmla="*/ 2147483647 w 805"/>
              <a:gd name="T85" fmla="*/ 2147483647 h 1154"/>
              <a:gd name="T86" fmla="*/ 2147483647 w 805"/>
              <a:gd name="T87" fmla="*/ 2147483647 h 1154"/>
              <a:gd name="T88" fmla="*/ 2147483647 w 805"/>
              <a:gd name="T89" fmla="*/ 2147483647 h 1154"/>
              <a:gd name="T90" fmla="*/ 2147483647 w 805"/>
              <a:gd name="T91" fmla="*/ 2147483647 h 1154"/>
              <a:gd name="T92" fmla="*/ 2147483647 w 805"/>
              <a:gd name="T93" fmla="*/ 2147483647 h 1154"/>
              <a:gd name="T94" fmla="*/ 2147483647 w 805"/>
              <a:gd name="T95" fmla="*/ 2147483647 h 1154"/>
              <a:gd name="T96" fmla="*/ 2147483647 w 805"/>
              <a:gd name="T97" fmla="*/ 2147483647 h 1154"/>
              <a:gd name="T98" fmla="*/ 2147483647 w 805"/>
              <a:gd name="T99" fmla="*/ 2147483647 h 1154"/>
              <a:gd name="T100" fmla="*/ 2147483647 w 805"/>
              <a:gd name="T101" fmla="*/ 2147483647 h 1154"/>
              <a:gd name="T102" fmla="*/ 2147483647 w 805"/>
              <a:gd name="T103" fmla="*/ 2147483647 h 1154"/>
              <a:gd name="T104" fmla="*/ 2147483647 w 805"/>
              <a:gd name="T105" fmla="*/ 2147483647 h 1154"/>
              <a:gd name="T106" fmla="*/ 2147483647 w 805"/>
              <a:gd name="T107" fmla="*/ 2147483647 h 1154"/>
              <a:gd name="T108" fmla="*/ 2147483647 w 805"/>
              <a:gd name="T109" fmla="*/ 2147483647 h 1154"/>
              <a:gd name="T110" fmla="*/ 2147483647 w 805"/>
              <a:gd name="T111" fmla="*/ 2147483647 h 1154"/>
              <a:gd name="T112" fmla="*/ 2147483647 w 805"/>
              <a:gd name="T113" fmla="*/ 2147483647 h 1154"/>
              <a:gd name="T114" fmla="*/ 2147483647 w 805"/>
              <a:gd name="T115" fmla="*/ 2147483647 h 1154"/>
              <a:gd name="T116" fmla="*/ 2147483647 w 805"/>
              <a:gd name="T117" fmla="*/ 2147483647 h 1154"/>
              <a:gd name="T118" fmla="*/ 2147483647 w 805"/>
              <a:gd name="T119" fmla="*/ 2147483647 h 1154"/>
              <a:gd name="T120" fmla="*/ 2147483647 w 805"/>
              <a:gd name="T121" fmla="*/ 2147483647 h 1154"/>
              <a:gd name="T122" fmla="*/ 2147483647 w 805"/>
              <a:gd name="T123" fmla="*/ 2147483647 h 115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5"/>
              <a:gd name="T187" fmla="*/ 0 h 1154"/>
              <a:gd name="T188" fmla="*/ 805 w 805"/>
              <a:gd name="T189" fmla="*/ 1154 h 115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5" h="1154">
                <a:moveTo>
                  <a:pt x="728" y="1149"/>
                </a:moveTo>
                <a:lnTo>
                  <a:pt x="744" y="1153"/>
                </a:lnTo>
                <a:lnTo>
                  <a:pt x="804" y="1000"/>
                </a:lnTo>
                <a:lnTo>
                  <a:pt x="787" y="993"/>
                </a:lnTo>
                <a:lnTo>
                  <a:pt x="774" y="989"/>
                </a:lnTo>
                <a:lnTo>
                  <a:pt x="761" y="984"/>
                </a:lnTo>
                <a:lnTo>
                  <a:pt x="744" y="978"/>
                </a:lnTo>
                <a:lnTo>
                  <a:pt x="730" y="972"/>
                </a:lnTo>
                <a:lnTo>
                  <a:pt x="715" y="966"/>
                </a:lnTo>
                <a:lnTo>
                  <a:pt x="703" y="960"/>
                </a:lnTo>
                <a:lnTo>
                  <a:pt x="687" y="953"/>
                </a:lnTo>
                <a:lnTo>
                  <a:pt x="674" y="947"/>
                </a:lnTo>
                <a:lnTo>
                  <a:pt x="659" y="939"/>
                </a:lnTo>
                <a:lnTo>
                  <a:pt x="645" y="932"/>
                </a:lnTo>
                <a:lnTo>
                  <a:pt x="631" y="923"/>
                </a:lnTo>
                <a:lnTo>
                  <a:pt x="618" y="915"/>
                </a:lnTo>
                <a:lnTo>
                  <a:pt x="607" y="908"/>
                </a:lnTo>
                <a:lnTo>
                  <a:pt x="597" y="901"/>
                </a:lnTo>
                <a:lnTo>
                  <a:pt x="584" y="893"/>
                </a:lnTo>
                <a:lnTo>
                  <a:pt x="572" y="884"/>
                </a:lnTo>
                <a:lnTo>
                  <a:pt x="559" y="875"/>
                </a:lnTo>
                <a:lnTo>
                  <a:pt x="547" y="866"/>
                </a:lnTo>
                <a:lnTo>
                  <a:pt x="538" y="860"/>
                </a:lnTo>
                <a:lnTo>
                  <a:pt x="527" y="852"/>
                </a:lnTo>
                <a:lnTo>
                  <a:pt x="513" y="841"/>
                </a:lnTo>
                <a:lnTo>
                  <a:pt x="500" y="829"/>
                </a:lnTo>
                <a:lnTo>
                  <a:pt x="483" y="815"/>
                </a:lnTo>
                <a:lnTo>
                  <a:pt x="469" y="801"/>
                </a:lnTo>
                <a:lnTo>
                  <a:pt x="453" y="786"/>
                </a:lnTo>
                <a:lnTo>
                  <a:pt x="438" y="771"/>
                </a:lnTo>
                <a:lnTo>
                  <a:pt x="423" y="753"/>
                </a:lnTo>
                <a:lnTo>
                  <a:pt x="411" y="739"/>
                </a:lnTo>
                <a:lnTo>
                  <a:pt x="399" y="723"/>
                </a:lnTo>
                <a:lnTo>
                  <a:pt x="386" y="706"/>
                </a:lnTo>
                <a:lnTo>
                  <a:pt x="372" y="687"/>
                </a:lnTo>
                <a:lnTo>
                  <a:pt x="358" y="668"/>
                </a:lnTo>
                <a:lnTo>
                  <a:pt x="346" y="650"/>
                </a:lnTo>
                <a:lnTo>
                  <a:pt x="334" y="629"/>
                </a:lnTo>
                <a:lnTo>
                  <a:pt x="321" y="607"/>
                </a:lnTo>
                <a:lnTo>
                  <a:pt x="311" y="586"/>
                </a:lnTo>
                <a:lnTo>
                  <a:pt x="301" y="566"/>
                </a:lnTo>
                <a:lnTo>
                  <a:pt x="292" y="547"/>
                </a:lnTo>
                <a:lnTo>
                  <a:pt x="284" y="529"/>
                </a:lnTo>
                <a:lnTo>
                  <a:pt x="275" y="508"/>
                </a:lnTo>
                <a:lnTo>
                  <a:pt x="268" y="488"/>
                </a:lnTo>
                <a:lnTo>
                  <a:pt x="261" y="469"/>
                </a:lnTo>
                <a:lnTo>
                  <a:pt x="254" y="447"/>
                </a:lnTo>
                <a:lnTo>
                  <a:pt x="248" y="428"/>
                </a:lnTo>
                <a:lnTo>
                  <a:pt x="242" y="405"/>
                </a:lnTo>
                <a:lnTo>
                  <a:pt x="236" y="382"/>
                </a:lnTo>
                <a:lnTo>
                  <a:pt x="231" y="358"/>
                </a:lnTo>
                <a:lnTo>
                  <a:pt x="227" y="334"/>
                </a:lnTo>
                <a:lnTo>
                  <a:pt x="223" y="309"/>
                </a:lnTo>
                <a:lnTo>
                  <a:pt x="221" y="287"/>
                </a:lnTo>
                <a:lnTo>
                  <a:pt x="219" y="264"/>
                </a:lnTo>
                <a:lnTo>
                  <a:pt x="218" y="237"/>
                </a:lnTo>
                <a:lnTo>
                  <a:pt x="218" y="215"/>
                </a:lnTo>
                <a:lnTo>
                  <a:pt x="218" y="188"/>
                </a:lnTo>
                <a:lnTo>
                  <a:pt x="275" y="188"/>
                </a:lnTo>
                <a:lnTo>
                  <a:pt x="142" y="0"/>
                </a:lnTo>
                <a:lnTo>
                  <a:pt x="0" y="188"/>
                </a:lnTo>
                <a:lnTo>
                  <a:pt x="54" y="188"/>
                </a:lnTo>
                <a:lnTo>
                  <a:pt x="54" y="218"/>
                </a:lnTo>
                <a:lnTo>
                  <a:pt x="55" y="245"/>
                </a:lnTo>
                <a:lnTo>
                  <a:pt x="57" y="273"/>
                </a:lnTo>
                <a:lnTo>
                  <a:pt x="59" y="298"/>
                </a:lnTo>
                <a:lnTo>
                  <a:pt x="61" y="322"/>
                </a:lnTo>
                <a:lnTo>
                  <a:pt x="64" y="345"/>
                </a:lnTo>
                <a:lnTo>
                  <a:pt x="67" y="370"/>
                </a:lnTo>
                <a:lnTo>
                  <a:pt x="71" y="393"/>
                </a:lnTo>
                <a:lnTo>
                  <a:pt x="75" y="414"/>
                </a:lnTo>
                <a:lnTo>
                  <a:pt x="80" y="437"/>
                </a:lnTo>
                <a:lnTo>
                  <a:pt x="87" y="466"/>
                </a:lnTo>
                <a:lnTo>
                  <a:pt x="93" y="487"/>
                </a:lnTo>
                <a:lnTo>
                  <a:pt x="100" y="509"/>
                </a:lnTo>
                <a:lnTo>
                  <a:pt x="107" y="530"/>
                </a:lnTo>
                <a:lnTo>
                  <a:pt x="116" y="555"/>
                </a:lnTo>
                <a:lnTo>
                  <a:pt x="125" y="578"/>
                </a:lnTo>
                <a:lnTo>
                  <a:pt x="134" y="599"/>
                </a:lnTo>
                <a:lnTo>
                  <a:pt x="143" y="620"/>
                </a:lnTo>
                <a:lnTo>
                  <a:pt x="155" y="644"/>
                </a:lnTo>
                <a:lnTo>
                  <a:pt x="166" y="666"/>
                </a:lnTo>
                <a:lnTo>
                  <a:pt x="177" y="686"/>
                </a:lnTo>
                <a:lnTo>
                  <a:pt x="189" y="706"/>
                </a:lnTo>
                <a:lnTo>
                  <a:pt x="200" y="725"/>
                </a:lnTo>
                <a:lnTo>
                  <a:pt x="212" y="745"/>
                </a:lnTo>
                <a:lnTo>
                  <a:pt x="224" y="763"/>
                </a:lnTo>
                <a:lnTo>
                  <a:pt x="238" y="784"/>
                </a:lnTo>
                <a:lnTo>
                  <a:pt x="252" y="804"/>
                </a:lnTo>
                <a:lnTo>
                  <a:pt x="267" y="822"/>
                </a:lnTo>
                <a:lnTo>
                  <a:pt x="282" y="840"/>
                </a:lnTo>
                <a:lnTo>
                  <a:pt x="296" y="857"/>
                </a:lnTo>
                <a:lnTo>
                  <a:pt x="310" y="873"/>
                </a:lnTo>
                <a:lnTo>
                  <a:pt x="323" y="887"/>
                </a:lnTo>
                <a:lnTo>
                  <a:pt x="339" y="905"/>
                </a:lnTo>
                <a:lnTo>
                  <a:pt x="357" y="921"/>
                </a:lnTo>
                <a:lnTo>
                  <a:pt x="371" y="935"/>
                </a:lnTo>
                <a:lnTo>
                  <a:pt x="388" y="950"/>
                </a:lnTo>
                <a:lnTo>
                  <a:pt x="405" y="964"/>
                </a:lnTo>
                <a:lnTo>
                  <a:pt x="423" y="979"/>
                </a:lnTo>
                <a:lnTo>
                  <a:pt x="441" y="993"/>
                </a:lnTo>
                <a:lnTo>
                  <a:pt x="458" y="1006"/>
                </a:lnTo>
                <a:lnTo>
                  <a:pt x="476" y="1021"/>
                </a:lnTo>
                <a:lnTo>
                  <a:pt x="492" y="1032"/>
                </a:lnTo>
                <a:lnTo>
                  <a:pt x="508" y="1043"/>
                </a:lnTo>
                <a:lnTo>
                  <a:pt x="520" y="1050"/>
                </a:lnTo>
                <a:lnTo>
                  <a:pt x="531" y="1057"/>
                </a:lnTo>
                <a:lnTo>
                  <a:pt x="540" y="1063"/>
                </a:lnTo>
                <a:lnTo>
                  <a:pt x="549" y="1067"/>
                </a:lnTo>
                <a:lnTo>
                  <a:pt x="559" y="1073"/>
                </a:lnTo>
                <a:lnTo>
                  <a:pt x="571" y="1079"/>
                </a:lnTo>
                <a:lnTo>
                  <a:pt x="583" y="1085"/>
                </a:lnTo>
                <a:lnTo>
                  <a:pt x="594" y="1091"/>
                </a:lnTo>
                <a:lnTo>
                  <a:pt x="603" y="1096"/>
                </a:lnTo>
                <a:lnTo>
                  <a:pt x="614" y="1102"/>
                </a:lnTo>
                <a:lnTo>
                  <a:pt x="626" y="1108"/>
                </a:lnTo>
                <a:lnTo>
                  <a:pt x="638" y="1113"/>
                </a:lnTo>
                <a:lnTo>
                  <a:pt x="651" y="1120"/>
                </a:lnTo>
                <a:lnTo>
                  <a:pt x="662" y="1124"/>
                </a:lnTo>
                <a:lnTo>
                  <a:pt x="672" y="1129"/>
                </a:lnTo>
                <a:lnTo>
                  <a:pt x="684" y="1133"/>
                </a:lnTo>
                <a:lnTo>
                  <a:pt x="696" y="1138"/>
                </a:lnTo>
                <a:lnTo>
                  <a:pt x="708" y="1142"/>
                </a:lnTo>
                <a:lnTo>
                  <a:pt x="717" y="1145"/>
                </a:lnTo>
                <a:lnTo>
                  <a:pt x="728" y="1149"/>
                </a:lnTo>
              </a:path>
            </a:pathLst>
          </a:custGeom>
          <a:solidFill>
            <a:srgbClr val="FF000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it-IT" sz="2400">
              <a:latin typeface="Calibri" pitchFamily="34" charset="0"/>
            </a:endParaRPr>
          </a:p>
        </p:txBody>
      </p:sp>
      <p:sp>
        <p:nvSpPr>
          <p:cNvPr id="304138" name="Freeform 11"/>
          <p:cNvSpPr>
            <a:spLocks/>
          </p:cNvSpPr>
          <p:nvPr/>
        </p:nvSpPr>
        <p:spPr bwMode="auto">
          <a:xfrm>
            <a:off x="6400768" y="1931244"/>
            <a:ext cx="1703738" cy="2442377"/>
          </a:xfrm>
          <a:custGeom>
            <a:avLst/>
            <a:gdLst>
              <a:gd name="T0" fmla="*/ 2147483647 w 805"/>
              <a:gd name="T1" fmla="*/ 0 h 1154"/>
              <a:gd name="T2" fmla="*/ 2147483647 w 805"/>
              <a:gd name="T3" fmla="*/ 2147483647 h 1154"/>
              <a:gd name="T4" fmla="*/ 2147483647 w 805"/>
              <a:gd name="T5" fmla="*/ 2147483647 h 1154"/>
              <a:gd name="T6" fmla="*/ 2147483647 w 805"/>
              <a:gd name="T7" fmla="*/ 2147483647 h 1154"/>
              <a:gd name="T8" fmla="*/ 2147483647 w 805"/>
              <a:gd name="T9" fmla="*/ 2147483647 h 1154"/>
              <a:gd name="T10" fmla="*/ 2147483647 w 805"/>
              <a:gd name="T11" fmla="*/ 2147483647 h 1154"/>
              <a:gd name="T12" fmla="*/ 2147483647 w 805"/>
              <a:gd name="T13" fmla="*/ 2147483647 h 1154"/>
              <a:gd name="T14" fmla="*/ 2147483647 w 805"/>
              <a:gd name="T15" fmla="*/ 2147483647 h 1154"/>
              <a:gd name="T16" fmla="*/ 2147483647 w 805"/>
              <a:gd name="T17" fmla="*/ 2147483647 h 1154"/>
              <a:gd name="T18" fmla="*/ 2147483647 w 805"/>
              <a:gd name="T19" fmla="*/ 2147483647 h 1154"/>
              <a:gd name="T20" fmla="*/ 2147483647 w 805"/>
              <a:gd name="T21" fmla="*/ 2147483647 h 1154"/>
              <a:gd name="T22" fmla="*/ 2147483647 w 805"/>
              <a:gd name="T23" fmla="*/ 2147483647 h 1154"/>
              <a:gd name="T24" fmla="*/ 2147483647 w 805"/>
              <a:gd name="T25" fmla="*/ 2147483647 h 1154"/>
              <a:gd name="T26" fmla="*/ 2147483647 w 805"/>
              <a:gd name="T27" fmla="*/ 2147483647 h 1154"/>
              <a:gd name="T28" fmla="*/ 2147483647 w 805"/>
              <a:gd name="T29" fmla="*/ 2147483647 h 1154"/>
              <a:gd name="T30" fmla="*/ 2147483647 w 805"/>
              <a:gd name="T31" fmla="*/ 2147483647 h 1154"/>
              <a:gd name="T32" fmla="*/ 2147483647 w 805"/>
              <a:gd name="T33" fmla="*/ 2147483647 h 1154"/>
              <a:gd name="T34" fmla="*/ 2147483647 w 805"/>
              <a:gd name="T35" fmla="*/ 2147483647 h 1154"/>
              <a:gd name="T36" fmla="*/ 2147483647 w 805"/>
              <a:gd name="T37" fmla="*/ 2147483647 h 1154"/>
              <a:gd name="T38" fmla="*/ 2147483647 w 805"/>
              <a:gd name="T39" fmla="*/ 2147483647 h 1154"/>
              <a:gd name="T40" fmla="*/ 2147483647 w 805"/>
              <a:gd name="T41" fmla="*/ 2147483647 h 1154"/>
              <a:gd name="T42" fmla="*/ 2147483647 w 805"/>
              <a:gd name="T43" fmla="*/ 2147483647 h 1154"/>
              <a:gd name="T44" fmla="*/ 2147483647 w 805"/>
              <a:gd name="T45" fmla="*/ 2147483647 h 1154"/>
              <a:gd name="T46" fmla="*/ 2147483647 w 805"/>
              <a:gd name="T47" fmla="*/ 2147483647 h 1154"/>
              <a:gd name="T48" fmla="*/ 2147483647 w 805"/>
              <a:gd name="T49" fmla="*/ 2147483647 h 1154"/>
              <a:gd name="T50" fmla="*/ 2147483647 w 805"/>
              <a:gd name="T51" fmla="*/ 2147483647 h 1154"/>
              <a:gd name="T52" fmla="*/ 2147483647 w 805"/>
              <a:gd name="T53" fmla="*/ 2147483647 h 1154"/>
              <a:gd name="T54" fmla="*/ 2147483647 w 805"/>
              <a:gd name="T55" fmla="*/ 2147483647 h 1154"/>
              <a:gd name="T56" fmla="*/ 2147483647 w 805"/>
              <a:gd name="T57" fmla="*/ 2147483647 h 1154"/>
              <a:gd name="T58" fmla="*/ 2147483647 w 805"/>
              <a:gd name="T59" fmla="*/ 2147483647 h 1154"/>
              <a:gd name="T60" fmla="*/ 2147483647 w 805"/>
              <a:gd name="T61" fmla="*/ 2147483647 h 1154"/>
              <a:gd name="T62" fmla="*/ 2147483647 w 805"/>
              <a:gd name="T63" fmla="*/ 2147483647 h 1154"/>
              <a:gd name="T64" fmla="*/ 2147483647 w 805"/>
              <a:gd name="T65" fmla="*/ 2147483647 h 1154"/>
              <a:gd name="T66" fmla="*/ 2147483647 w 805"/>
              <a:gd name="T67" fmla="*/ 2147483647 h 1154"/>
              <a:gd name="T68" fmla="*/ 2147483647 w 805"/>
              <a:gd name="T69" fmla="*/ 2147483647 h 1154"/>
              <a:gd name="T70" fmla="*/ 2147483647 w 805"/>
              <a:gd name="T71" fmla="*/ 2147483647 h 1154"/>
              <a:gd name="T72" fmla="*/ 2147483647 w 805"/>
              <a:gd name="T73" fmla="*/ 2147483647 h 1154"/>
              <a:gd name="T74" fmla="*/ 2147483647 w 805"/>
              <a:gd name="T75" fmla="*/ 2147483647 h 1154"/>
              <a:gd name="T76" fmla="*/ 2147483647 w 805"/>
              <a:gd name="T77" fmla="*/ 2147483647 h 1154"/>
              <a:gd name="T78" fmla="*/ 2147483647 w 805"/>
              <a:gd name="T79" fmla="*/ 2147483647 h 1154"/>
              <a:gd name="T80" fmla="*/ 2147483647 w 805"/>
              <a:gd name="T81" fmla="*/ 2147483647 h 1154"/>
              <a:gd name="T82" fmla="*/ 2147483647 w 805"/>
              <a:gd name="T83" fmla="*/ 2147483647 h 1154"/>
              <a:gd name="T84" fmla="*/ 2147483647 w 805"/>
              <a:gd name="T85" fmla="*/ 2147483647 h 1154"/>
              <a:gd name="T86" fmla="*/ 2147483647 w 805"/>
              <a:gd name="T87" fmla="*/ 2147483647 h 1154"/>
              <a:gd name="T88" fmla="*/ 2147483647 w 805"/>
              <a:gd name="T89" fmla="*/ 2147483647 h 1154"/>
              <a:gd name="T90" fmla="*/ 2147483647 w 805"/>
              <a:gd name="T91" fmla="*/ 2147483647 h 1154"/>
              <a:gd name="T92" fmla="*/ 2147483647 w 805"/>
              <a:gd name="T93" fmla="*/ 2147483647 h 1154"/>
              <a:gd name="T94" fmla="*/ 2147483647 w 805"/>
              <a:gd name="T95" fmla="*/ 2147483647 h 1154"/>
              <a:gd name="T96" fmla="*/ 2147483647 w 805"/>
              <a:gd name="T97" fmla="*/ 2147483647 h 1154"/>
              <a:gd name="T98" fmla="*/ 2147483647 w 805"/>
              <a:gd name="T99" fmla="*/ 2147483647 h 1154"/>
              <a:gd name="T100" fmla="*/ 2147483647 w 805"/>
              <a:gd name="T101" fmla="*/ 2147483647 h 1154"/>
              <a:gd name="T102" fmla="*/ 2147483647 w 805"/>
              <a:gd name="T103" fmla="*/ 2147483647 h 1154"/>
              <a:gd name="T104" fmla="*/ 2147483647 w 805"/>
              <a:gd name="T105" fmla="*/ 2147483647 h 1154"/>
              <a:gd name="T106" fmla="*/ 2147483647 w 805"/>
              <a:gd name="T107" fmla="*/ 2147483647 h 1154"/>
              <a:gd name="T108" fmla="*/ 2147483647 w 805"/>
              <a:gd name="T109" fmla="*/ 2147483647 h 1154"/>
              <a:gd name="T110" fmla="*/ 2147483647 w 805"/>
              <a:gd name="T111" fmla="*/ 2147483647 h 1154"/>
              <a:gd name="T112" fmla="*/ 2147483647 w 805"/>
              <a:gd name="T113" fmla="*/ 2147483647 h 1154"/>
              <a:gd name="T114" fmla="*/ 2147483647 w 805"/>
              <a:gd name="T115" fmla="*/ 2147483647 h 1154"/>
              <a:gd name="T116" fmla="*/ 2147483647 w 805"/>
              <a:gd name="T117" fmla="*/ 2147483647 h 1154"/>
              <a:gd name="T118" fmla="*/ 2147483647 w 805"/>
              <a:gd name="T119" fmla="*/ 2147483647 h 1154"/>
              <a:gd name="T120" fmla="*/ 2147483647 w 805"/>
              <a:gd name="T121" fmla="*/ 2147483647 h 1154"/>
              <a:gd name="T122" fmla="*/ 2147483647 w 805"/>
              <a:gd name="T123" fmla="*/ 2147483647 h 115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05"/>
              <a:gd name="T187" fmla="*/ 0 h 1154"/>
              <a:gd name="T188" fmla="*/ 805 w 805"/>
              <a:gd name="T189" fmla="*/ 1154 h 115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05" h="1154">
                <a:moveTo>
                  <a:pt x="76" y="4"/>
                </a:moveTo>
                <a:lnTo>
                  <a:pt x="60" y="0"/>
                </a:lnTo>
                <a:lnTo>
                  <a:pt x="0" y="153"/>
                </a:lnTo>
                <a:lnTo>
                  <a:pt x="17" y="160"/>
                </a:lnTo>
                <a:lnTo>
                  <a:pt x="30" y="164"/>
                </a:lnTo>
                <a:lnTo>
                  <a:pt x="43" y="169"/>
                </a:lnTo>
                <a:lnTo>
                  <a:pt x="60" y="175"/>
                </a:lnTo>
                <a:lnTo>
                  <a:pt x="74" y="181"/>
                </a:lnTo>
                <a:lnTo>
                  <a:pt x="89" y="187"/>
                </a:lnTo>
                <a:lnTo>
                  <a:pt x="101" y="193"/>
                </a:lnTo>
                <a:lnTo>
                  <a:pt x="117" y="200"/>
                </a:lnTo>
                <a:lnTo>
                  <a:pt x="130" y="206"/>
                </a:lnTo>
                <a:lnTo>
                  <a:pt x="145" y="214"/>
                </a:lnTo>
                <a:lnTo>
                  <a:pt x="159" y="221"/>
                </a:lnTo>
                <a:lnTo>
                  <a:pt x="173" y="230"/>
                </a:lnTo>
                <a:lnTo>
                  <a:pt x="186" y="238"/>
                </a:lnTo>
                <a:lnTo>
                  <a:pt x="197" y="245"/>
                </a:lnTo>
                <a:lnTo>
                  <a:pt x="207" y="252"/>
                </a:lnTo>
                <a:lnTo>
                  <a:pt x="220" y="260"/>
                </a:lnTo>
                <a:lnTo>
                  <a:pt x="232" y="269"/>
                </a:lnTo>
                <a:lnTo>
                  <a:pt x="245" y="278"/>
                </a:lnTo>
                <a:lnTo>
                  <a:pt x="257" y="287"/>
                </a:lnTo>
                <a:lnTo>
                  <a:pt x="266" y="293"/>
                </a:lnTo>
                <a:lnTo>
                  <a:pt x="277" y="301"/>
                </a:lnTo>
                <a:lnTo>
                  <a:pt x="291" y="312"/>
                </a:lnTo>
                <a:lnTo>
                  <a:pt x="304" y="324"/>
                </a:lnTo>
                <a:lnTo>
                  <a:pt x="321" y="338"/>
                </a:lnTo>
                <a:lnTo>
                  <a:pt x="335" y="352"/>
                </a:lnTo>
                <a:lnTo>
                  <a:pt x="351" y="367"/>
                </a:lnTo>
                <a:lnTo>
                  <a:pt x="366" y="382"/>
                </a:lnTo>
                <a:lnTo>
                  <a:pt x="381" y="400"/>
                </a:lnTo>
                <a:lnTo>
                  <a:pt x="393" y="414"/>
                </a:lnTo>
                <a:lnTo>
                  <a:pt x="405" y="430"/>
                </a:lnTo>
                <a:lnTo>
                  <a:pt x="418" y="447"/>
                </a:lnTo>
                <a:lnTo>
                  <a:pt x="432" y="466"/>
                </a:lnTo>
                <a:lnTo>
                  <a:pt x="446" y="485"/>
                </a:lnTo>
                <a:lnTo>
                  <a:pt x="458" y="503"/>
                </a:lnTo>
                <a:lnTo>
                  <a:pt x="470" y="524"/>
                </a:lnTo>
                <a:lnTo>
                  <a:pt x="483" y="546"/>
                </a:lnTo>
                <a:lnTo>
                  <a:pt x="493" y="567"/>
                </a:lnTo>
                <a:lnTo>
                  <a:pt x="503" y="587"/>
                </a:lnTo>
                <a:lnTo>
                  <a:pt x="512" y="606"/>
                </a:lnTo>
                <a:lnTo>
                  <a:pt x="520" y="624"/>
                </a:lnTo>
                <a:lnTo>
                  <a:pt x="529" y="645"/>
                </a:lnTo>
                <a:lnTo>
                  <a:pt x="536" y="665"/>
                </a:lnTo>
                <a:lnTo>
                  <a:pt x="543" y="684"/>
                </a:lnTo>
                <a:lnTo>
                  <a:pt x="550" y="706"/>
                </a:lnTo>
                <a:lnTo>
                  <a:pt x="556" y="725"/>
                </a:lnTo>
                <a:lnTo>
                  <a:pt x="562" y="748"/>
                </a:lnTo>
                <a:lnTo>
                  <a:pt x="568" y="771"/>
                </a:lnTo>
                <a:lnTo>
                  <a:pt x="573" y="795"/>
                </a:lnTo>
                <a:lnTo>
                  <a:pt x="577" y="819"/>
                </a:lnTo>
                <a:lnTo>
                  <a:pt x="581" y="844"/>
                </a:lnTo>
                <a:lnTo>
                  <a:pt x="583" y="866"/>
                </a:lnTo>
                <a:lnTo>
                  <a:pt x="585" y="889"/>
                </a:lnTo>
                <a:lnTo>
                  <a:pt x="586" y="916"/>
                </a:lnTo>
                <a:lnTo>
                  <a:pt x="586" y="938"/>
                </a:lnTo>
                <a:lnTo>
                  <a:pt x="586" y="965"/>
                </a:lnTo>
                <a:lnTo>
                  <a:pt x="529" y="965"/>
                </a:lnTo>
                <a:lnTo>
                  <a:pt x="662" y="1153"/>
                </a:lnTo>
                <a:lnTo>
                  <a:pt x="804" y="965"/>
                </a:lnTo>
                <a:lnTo>
                  <a:pt x="750" y="965"/>
                </a:lnTo>
                <a:lnTo>
                  <a:pt x="750" y="935"/>
                </a:lnTo>
                <a:lnTo>
                  <a:pt x="749" y="908"/>
                </a:lnTo>
                <a:lnTo>
                  <a:pt x="747" y="880"/>
                </a:lnTo>
                <a:lnTo>
                  <a:pt x="745" y="855"/>
                </a:lnTo>
                <a:lnTo>
                  <a:pt x="743" y="831"/>
                </a:lnTo>
                <a:lnTo>
                  <a:pt x="740" y="808"/>
                </a:lnTo>
                <a:lnTo>
                  <a:pt x="737" y="783"/>
                </a:lnTo>
                <a:lnTo>
                  <a:pt x="733" y="760"/>
                </a:lnTo>
                <a:lnTo>
                  <a:pt x="729" y="739"/>
                </a:lnTo>
                <a:lnTo>
                  <a:pt x="724" y="716"/>
                </a:lnTo>
                <a:lnTo>
                  <a:pt x="717" y="687"/>
                </a:lnTo>
                <a:lnTo>
                  <a:pt x="711" y="666"/>
                </a:lnTo>
                <a:lnTo>
                  <a:pt x="704" y="644"/>
                </a:lnTo>
                <a:lnTo>
                  <a:pt x="697" y="623"/>
                </a:lnTo>
                <a:lnTo>
                  <a:pt x="688" y="598"/>
                </a:lnTo>
                <a:lnTo>
                  <a:pt x="679" y="575"/>
                </a:lnTo>
                <a:lnTo>
                  <a:pt x="670" y="554"/>
                </a:lnTo>
                <a:lnTo>
                  <a:pt x="661" y="533"/>
                </a:lnTo>
                <a:lnTo>
                  <a:pt x="649" y="509"/>
                </a:lnTo>
                <a:lnTo>
                  <a:pt x="638" y="487"/>
                </a:lnTo>
                <a:lnTo>
                  <a:pt x="627" y="467"/>
                </a:lnTo>
                <a:lnTo>
                  <a:pt x="615" y="447"/>
                </a:lnTo>
                <a:lnTo>
                  <a:pt x="604" y="428"/>
                </a:lnTo>
                <a:lnTo>
                  <a:pt x="592" y="408"/>
                </a:lnTo>
                <a:lnTo>
                  <a:pt x="580" y="390"/>
                </a:lnTo>
                <a:lnTo>
                  <a:pt x="566" y="369"/>
                </a:lnTo>
                <a:lnTo>
                  <a:pt x="552" y="349"/>
                </a:lnTo>
                <a:lnTo>
                  <a:pt x="537" y="331"/>
                </a:lnTo>
                <a:lnTo>
                  <a:pt x="522" y="313"/>
                </a:lnTo>
                <a:lnTo>
                  <a:pt x="508" y="296"/>
                </a:lnTo>
                <a:lnTo>
                  <a:pt x="494" y="280"/>
                </a:lnTo>
                <a:lnTo>
                  <a:pt x="481" y="266"/>
                </a:lnTo>
                <a:lnTo>
                  <a:pt x="465" y="248"/>
                </a:lnTo>
                <a:lnTo>
                  <a:pt x="447" y="232"/>
                </a:lnTo>
                <a:lnTo>
                  <a:pt x="433" y="218"/>
                </a:lnTo>
                <a:lnTo>
                  <a:pt x="416" y="203"/>
                </a:lnTo>
                <a:lnTo>
                  <a:pt x="399" y="189"/>
                </a:lnTo>
                <a:lnTo>
                  <a:pt x="381" y="174"/>
                </a:lnTo>
                <a:lnTo>
                  <a:pt x="363" y="160"/>
                </a:lnTo>
                <a:lnTo>
                  <a:pt x="346" y="147"/>
                </a:lnTo>
                <a:lnTo>
                  <a:pt x="328" y="132"/>
                </a:lnTo>
                <a:lnTo>
                  <a:pt x="312" y="121"/>
                </a:lnTo>
                <a:lnTo>
                  <a:pt x="296" y="110"/>
                </a:lnTo>
                <a:lnTo>
                  <a:pt x="284" y="103"/>
                </a:lnTo>
                <a:lnTo>
                  <a:pt x="273" y="96"/>
                </a:lnTo>
                <a:lnTo>
                  <a:pt x="264" y="90"/>
                </a:lnTo>
                <a:lnTo>
                  <a:pt x="255" y="86"/>
                </a:lnTo>
                <a:lnTo>
                  <a:pt x="245" y="80"/>
                </a:lnTo>
                <a:lnTo>
                  <a:pt x="233" y="74"/>
                </a:lnTo>
                <a:lnTo>
                  <a:pt x="221" y="68"/>
                </a:lnTo>
                <a:lnTo>
                  <a:pt x="210" y="62"/>
                </a:lnTo>
                <a:lnTo>
                  <a:pt x="201" y="57"/>
                </a:lnTo>
                <a:lnTo>
                  <a:pt x="190" y="51"/>
                </a:lnTo>
                <a:lnTo>
                  <a:pt x="178" y="45"/>
                </a:lnTo>
                <a:lnTo>
                  <a:pt x="166" y="40"/>
                </a:lnTo>
                <a:lnTo>
                  <a:pt x="153" y="33"/>
                </a:lnTo>
                <a:lnTo>
                  <a:pt x="142" y="29"/>
                </a:lnTo>
                <a:lnTo>
                  <a:pt x="132" y="24"/>
                </a:lnTo>
                <a:lnTo>
                  <a:pt x="120" y="20"/>
                </a:lnTo>
                <a:lnTo>
                  <a:pt x="108" y="15"/>
                </a:lnTo>
                <a:lnTo>
                  <a:pt x="96" y="11"/>
                </a:lnTo>
                <a:lnTo>
                  <a:pt x="87" y="8"/>
                </a:lnTo>
                <a:lnTo>
                  <a:pt x="76" y="4"/>
                </a:lnTo>
              </a:path>
            </a:pathLst>
          </a:custGeom>
          <a:solidFill>
            <a:schemeClr val="tx2">
              <a:lumMod val="75000"/>
            </a:schemeClr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it-IT" sz="2400">
              <a:latin typeface="Calibri" pitchFamily="34" charset="0"/>
            </a:endParaRPr>
          </a:p>
        </p:txBody>
      </p:sp>
      <p:sp>
        <p:nvSpPr>
          <p:cNvPr id="304139" name="Freeform 12"/>
          <p:cNvSpPr>
            <a:spLocks/>
          </p:cNvSpPr>
          <p:nvPr/>
        </p:nvSpPr>
        <p:spPr bwMode="auto">
          <a:xfrm>
            <a:off x="3861034" y="1791559"/>
            <a:ext cx="2431795" cy="1667758"/>
          </a:xfrm>
          <a:custGeom>
            <a:avLst/>
            <a:gdLst>
              <a:gd name="T0" fmla="*/ 2147483647 w 1149"/>
              <a:gd name="T1" fmla="*/ 2147483647 h 788"/>
              <a:gd name="T2" fmla="*/ 2147483647 w 1149"/>
              <a:gd name="T3" fmla="*/ 2147483647 h 788"/>
              <a:gd name="T4" fmla="*/ 2147483647 w 1149"/>
              <a:gd name="T5" fmla="*/ 2147483647 h 788"/>
              <a:gd name="T6" fmla="*/ 2147483647 w 1149"/>
              <a:gd name="T7" fmla="*/ 2147483647 h 788"/>
              <a:gd name="T8" fmla="*/ 2147483647 w 1149"/>
              <a:gd name="T9" fmla="*/ 2147483647 h 788"/>
              <a:gd name="T10" fmla="*/ 2147483647 w 1149"/>
              <a:gd name="T11" fmla="*/ 2147483647 h 788"/>
              <a:gd name="T12" fmla="*/ 2147483647 w 1149"/>
              <a:gd name="T13" fmla="*/ 2147483647 h 788"/>
              <a:gd name="T14" fmla="*/ 2147483647 w 1149"/>
              <a:gd name="T15" fmla="*/ 2147483647 h 788"/>
              <a:gd name="T16" fmla="*/ 2147483647 w 1149"/>
              <a:gd name="T17" fmla="*/ 2147483647 h 788"/>
              <a:gd name="T18" fmla="*/ 2147483647 w 1149"/>
              <a:gd name="T19" fmla="*/ 2147483647 h 788"/>
              <a:gd name="T20" fmla="*/ 2147483647 w 1149"/>
              <a:gd name="T21" fmla="*/ 2147483647 h 788"/>
              <a:gd name="T22" fmla="*/ 2147483647 w 1149"/>
              <a:gd name="T23" fmla="*/ 2147483647 h 788"/>
              <a:gd name="T24" fmla="*/ 2147483647 w 1149"/>
              <a:gd name="T25" fmla="*/ 2147483647 h 788"/>
              <a:gd name="T26" fmla="*/ 2147483647 w 1149"/>
              <a:gd name="T27" fmla="*/ 2147483647 h 788"/>
              <a:gd name="T28" fmla="*/ 2147483647 w 1149"/>
              <a:gd name="T29" fmla="*/ 2147483647 h 788"/>
              <a:gd name="T30" fmla="*/ 2147483647 w 1149"/>
              <a:gd name="T31" fmla="*/ 2147483647 h 788"/>
              <a:gd name="T32" fmla="*/ 2147483647 w 1149"/>
              <a:gd name="T33" fmla="*/ 2147483647 h 788"/>
              <a:gd name="T34" fmla="*/ 2147483647 w 1149"/>
              <a:gd name="T35" fmla="*/ 2147483647 h 788"/>
              <a:gd name="T36" fmla="*/ 2147483647 w 1149"/>
              <a:gd name="T37" fmla="*/ 2147483647 h 788"/>
              <a:gd name="T38" fmla="*/ 2147483647 w 1149"/>
              <a:gd name="T39" fmla="*/ 2147483647 h 788"/>
              <a:gd name="T40" fmla="*/ 2147483647 w 1149"/>
              <a:gd name="T41" fmla="*/ 2147483647 h 788"/>
              <a:gd name="T42" fmla="*/ 2147483647 w 1149"/>
              <a:gd name="T43" fmla="*/ 2147483647 h 788"/>
              <a:gd name="T44" fmla="*/ 2147483647 w 1149"/>
              <a:gd name="T45" fmla="*/ 2147483647 h 788"/>
              <a:gd name="T46" fmla="*/ 2147483647 w 1149"/>
              <a:gd name="T47" fmla="*/ 2147483647 h 788"/>
              <a:gd name="T48" fmla="*/ 2147483647 w 1149"/>
              <a:gd name="T49" fmla="*/ 2147483647 h 788"/>
              <a:gd name="T50" fmla="*/ 2147483647 w 1149"/>
              <a:gd name="T51" fmla="*/ 2147483647 h 788"/>
              <a:gd name="T52" fmla="*/ 2147483647 w 1149"/>
              <a:gd name="T53" fmla="*/ 2147483647 h 788"/>
              <a:gd name="T54" fmla="*/ 2147483647 w 1149"/>
              <a:gd name="T55" fmla="*/ 2147483647 h 788"/>
              <a:gd name="T56" fmla="*/ 2147483647 w 1149"/>
              <a:gd name="T57" fmla="*/ 2147483647 h 788"/>
              <a:gd name="T58" fmla="*/ 2147483647 w 1149"/>
              <a:gd name="T59" fmla="*/ 2147483647 h 788"/>
              <a:gd name="T60" fmla="*/ 2147483647 w 1149"/>
              <a:gd name="T61" fmla="*/ 2147483647 h 788"/>
              <a:gd name="T62" fmla="*/ 2147483647 w 1149"/>
              <a:gd name="T63" fmla="*/ 2147483647 h 788"/>
              <a:gd name="T64" fmla="*/ 2147483647 w 1149"/>
              <a:gd name="T65" fmla="*/ 2147483647 h 788"/>
              <a:gd name="T66" fmla="*/ 2147483647 w 1149"/>
              <a:gd name="T67" fmla="*/ 2147483647 h 788"/>
              <a:gd name="T68" fmla="*/ 2147483647 w 1149"/>
              <a:gd name="T69" fmla="*/ 2147483647 h 788"/>
              <a:gd name="T70" fmla="*/ 2147483647 w 1149"/>
              <a:gd name="T71" fmla="*/ 2147483647 h 788"/>
              <a:gd name="T72" fmla="*/ 2147483647 w 1149"/>
              <a:gd name="T73" fmla="*/ 2147483647 h 788"/>
              <a:gd name="T74" fmla="*/ 2147483647 w 1149"/>
              <a:gd name="T75" fmla="*/ 2147483647 h 788"/>
              <a:gd name="T76" fmla="*/ 2147483647 w 1149"/>
              <a:gd name="T77" fmla="*/ 2147483647 h 788"/>
              <a:gd name="T78" fmla="*/ 2147483647 w 1149"/>
              <a:gd name="T79" fmla="*/ 2147483647 h 788"/>
              <a:gd name="T80" fmla="*/ 2147483647 w 1149"/>
              <a:gd name="T81" fmla="*/ 2147483647 h 788"/>
              <a:gd name="T82" fmla="*/ 2147483647 w 1149"/>
              <a:gd name="T83" fmla="*/ 2147483647 h 788"/>
              <a:gd name="T84" fmla="*/ 2147483647 w 1149"/>
              <a:gd name="T85" fmla="*/ 2147483647 h 788"/>
              <a:gd name="T86" fmla="*/ 2147483647 w 1149"/>
              <a:gd name="T87" fmla="*/ 2147483647 h 788"/>
              <a:gd name="T88" fmla="*/ 2147483647 w 1149"/>
              <a:gd name="T89" fmla="*/ 2147483647 h 788"/>
              <a:gd name="T90" fmla="*/ 2147483647 w 1149"/>
              <a:gd name="T91" fmla="*/ 2147483647 h 788"/>
              <a:gd name="T92" fmla="*/ 2147483647 w 1149"/>
              <a:gd name="T93" fmla="*/ 2147483647 h 788"/>
              <a:gd name="T94" fmla="*/ 2147483647 w 1149"/>
              <a:gd name="T95" fmla="*/ 2147483647 h 788"/>
              <a:gd name="T96" fmla="*/ 2147483647 w 1149"/>
              <a:gd name="T97" fmla="*/ 2147483647 h 788"/>
              <a:gd name="T98" fmla="*/ 2147483647 w 1149"/>
              <a:gd name="T99" fmla="*/ 2147483647 h 788"/>
              <a:gd name="T100" fmla="*/ 2147483647 w 1149"/>
              <a:gd name="T101" fmla="*/ 2147483647 h 788"/>
              <a:gd name="T102" fmla="*/ 2147483647 w 1149"/>
              <a:gd name="T103" fmla="*/ 2147483647 h 788"/>
              <a:gd name="T104" fmla="*/ 2147483647 w 1149"/>
              <a:gd name="T105" fmla="*/ 2147483647 h 788"/>
              <a:gd name="T106" fmla="*/ 2147483647 w 1149"/>
              <a:gd name="T107" fmla="*/ 2147483647 h 788"/>
              <a:gd name="T108" fmla="*/ 2147483647 w 1149"/>
              <a:gd name="T109" fmla="*/ 2147483647 h 788"/>
              <a:gd name="T110" fmla="*/ 2147483647 w 1149"/>
              <a:gd name="T111" fmla="*/ 2147483647 h 788"/>
              <a:gd name="T112" fmla="*/ 2147483647 w 1149"/>
              <a:gd name="T113" fmla="*/ 2147483647 h 788"/>
              <a:gd name="T114" fmla="*/ 2147483647 w 1149"/>
              <a:gd name="T115" fmla="*/ 2147483647 h 788"/>
              <a:gd name="T116" fmla="*/ 2147483647 w 1149"/>
              <a:gd name="T117" fmla="*/ 2147483647 h 788"/>
              <a:gd name="T118" fmla="*/ 2147483647 w 1149"/>
              <a:gd name="T119" fmla="*/ 2147483647 h 788"/>
              <a:gd name="T120" fmla="*/ 2147483647 w 1149"/>
              <a:gd name="T121" fmla="*/ 2147483647 h 7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149"/>
              <a:gd name="T184" fmla="*/ 0 h 788"/>
              <a:gd name="T185" fmla="*/ 1149 w 1149"/>
              <a:gd name="T186" fmla="*/ 788 h 7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149" h="788">
                <a:moveTo>
                  <a:pt x="0" y="727"/>
                </a:moveTo>
                <a:lnTo>
                  <a:pt x="156" y="787"/>
                </a:lnTo>
                <a:lnTo>
                  <a:pt x="160" y="774"/>
                </a:lnTo>
                <a:lnTo>
                  <a:pt x="165" y="761"/>
                </a:lnTo>
                <a:lnTo>
                  <a:pt x="171" y="744"/>
                </a:lnTo>
                <a:lnTo>
                  <a:pt x="177" y="729"/>
                </a:lnTo>
                <a:lnTo>
                  <a:pt x="183" y="715"/>
                </a:lnTo>
                <a:lnTo>
                  <a:pt x="189" y="703"/>
                </a:lnTo>
                <a:lnTo>
                  <a:pt x="196" y="687"/>
                </a:lnTo>
                <a:lnTo>
                  <a:pt x="202" y="674"/>
                </a:lnTo>
                <a:lnTo>
                  <a:pt x="210" y="659"/>
                </a:lnTo>
                <a:lnTo>
                  <a:pt x="217" y="645"/>
                </a:lnTo>
                <a:lnTo>
                  <a:pt x="226" y="631"/>
                </a:lnTo>
                <a:lnTo>
                  <a:pt x="234" y="618"/>
                </a:lnTo>
                <a:lnTo>
                  <a:pt x="241" y="607"/>
                </a:lnTo>
                <a:lnTo>
                  <a:pt x="248" y="596"/>
                </a:lnTo>
                <a:lnTo>
                  <a:pt x="256" y="584"/>
                </a:lnTo>
                <a:lnTo>
                  <a:pt x="265" y="572"/>
                </a:lnTo>
                <a:lnTo>
                  <a:pt x="274" y="559"/>
                </a:lnTo>
                <a:lnTo>
                  <a:pt x="283" y="547"/>
                </a:lnTo>
                <a:lnTo>
                  <a:pt x="289" y="538"/>
                </a:lnTo>
                <a:lnTo>
                  <a:pt x="297" y="527"/>
                </a:lnTo>
                <a:lnTo>
                  <a:pt x="308" y="513"/>
                </a:lnTo>
                <a:lnTo>
                  <a:pt x="320" y="500"/>
                </a:lnTo>
                <a:lnTo>
                  <a:pt x="334" y="483"/>
                </a:lnTo>
                <a:lnTo>
                  <a:pt x="348" y="468"/>
                </a:lnTo>
                <a:lnTo>
                  <a:pt x="363" y="453"/>
                </a:lnTo>
                <a:lnTo>
                  <a:pt x="378" y="438"/>
                </a:lnTo>
                <a:lnTo>
                  <a:pt x="396" y="423"/>
                </a:lnTo>
                <a:lnTo>
                  <a:pt x="410" y="411"/>
                </a:lnTo>
                <a:lnTo>
                  <a:pt x="426" y="399"/>
                </a:lnTo>
                <a:lnTo>
                  <a:pt x="443" y="386"/>
                </a:lnTo>
                <a:lnTo>
                  <a:pt x="462" y="372"/>
                </a:lnTo>
                <a:lnTo>
                  <a:pt x="481" y="358"/>
                </a:lnTo>
                <a:lnTo>
                  <a:pt x="499" y="346"/>
                </a:lnTo>
                <a:lnTo>
                  <a:pt x="520" y="333"/>
                </a:lnTo>
                <a:lnTo>
                  <a:pt x="542" y="321"/>
                </a:lnTo>
                <a:lnTo>
                  <a:pt x="563" y="311"/>
                </a:lnTo>
                <a:lnTo>
                  <a:pt x="583" y="301"/>
                </a:lnTo>
                <a:lnTo>
                  <a:pt x="602" y="292"/>
                </a:lnTo>
                <a:lnTo>
                  <a:pt x="620" y="284"/>
                </a:lnTo>
                <a:lnTo>
                  <a:pt x="641" y="275"/>
                </a:lnTo>
                <a:lnTo>
                  <a:pt x="661" y="268"/>
                </a:lnTo>
                <a:lnTo>
                  <a:pt x="680" y="261"/>
                </a:lnTo>
                <a:lnTo>
                  <a:pt x="702" y="254"/>
                </a:lnTo>
                <a:lnTo>
                  <a:pt x="721" y="248"/>
                </a:lnTo>
                <a:lnTo>
                  <a:pt x="744" y="242"/>
                </a:lnTo>
                <a:lnTo>
                  <a:pt x="767" y="236"/>
                </a:lnTo>
                <a:lnTo>
                  <a:pt x="791" y="231"/>
                </a:lnTo>
                <a:lnTo>
                  <a:pt x="815" y="227"/>
                </a:lnTo>
                <a:lnTo>
                  <a:pt x="840" y="223"/>
                </a:lnTo>
                <a:lnTo>
                  <a:pt x="862" y="221"/>
                </a:lnTo>
                <a:lnTo>
                  <a:pt x="885" y="219"/>
                </a:lnTo>
                <a:lnTo>
                  <a:pt x="912" y="218"/>
                </a:lnTo>
                <a:lnTo>
                  <a:pt x="934" y="218"/>
                </a:lnTo>
                <a:lnTo>
                  <a:pt x="960" y="218"/>
                </a:lnTo>
                <a:lnTo>
                  <a:pt x="960" y="275"/>
                </a:lnTo>
                <a:lnTo>
                  <a:pt x="1148" y="142"/>
                </a:lnTo>
                <a:lnTo>
                  <a:pt x="960" y="0"/>
                </a:lnTo>
                <a:lnTo>
                  <a:pt x="960" y="54"/>
                </a:lnTo>
                <a:lnTo>
                  <a:pt x="931" y="54"/>
                </a:lnTo>
                <a:lnTo>
                  <a:pt x="904" y="55"/>
                </a:lnTo>
                <a:lnTo>
                  <a:pt x="876" y="57"/>
                </a:lnTo>
                <a:lnTo>
                  <a:pt x="851" y="59"/>
                </a:lnTo>
                <a:lnTo>
                  <a:pt x="827" y="61"/>
                </a:lnTo>
                <a:lnTo>
                  <a:pt x="804" y="64"/>
                </a:lnTo>
                <a:lnTo>
                  <a:pt x="779" y="67"/>
                </a:lnTo>
                <a:lnTo>
                  <a:pt x="756" y="71"/>
                </a:lnTo>
                <a:lnTo>
                  <a:pt x="735" y="75"/>
                </a:lnTo>
                <a:lnTo>
                  <a:pt x="712" y="80"/>
                </a:lnTo>
                <a:lnTo>
                  <a:pt x="683" y="87"/>
                </a:lnTo>
                <a:lnTo>
                  <a:pt x="662" y="93"/>
                </a:lnTo>
                <a:lnTo>
                  <a:pt x="640" y="100"/>
                </a:lnTo>
                <a:lnTo>
                  <a:pt x="619" y="107"/>
                </a:lnTo>
                <a:lnTo>
                  <a:pt x="594" y="116"/>
                </a:lnTo>
                <a:lnTo>
                  <a:pt x="571" y="125"/>
                </a:lnTo>
                <a:lnTo>
                  <a:pt x="550" y="134"/>
                </a:lnTo>
                <a:lnTo>
                  <a:pt x="529" y="143"/>
                </a:lnTo>
                <a:lnTo>
                  <a:pt x="505" y="155"/>
                </a:lnTo>
                <a:lnTo>
                  <a:pt x="483" y="166"/>
                </a:lnTo>
                <a:lnTo>
                  <a:pt x="463" y="177"/>
                </a:lnTo>
                <a:lnTo>
                  <a:pt x="443" y="189"/>
                </a:lnTo>
                <a:lnTo>
                  <a:pt x="424" y="199"/>
                </a:lnTo>
                <a:lnTo>
                  <a:pt x="404" y="212"/>
                </a:lnTo>
                <a:lnTo>
                  <a:pt x="386" y="224"/>
                </a:lnTo>
                <a:lnTo>
                  <a:pt x="365" y="238"/>
                </a:lnTo>
                <a:lnTo>
                  <a:pt x="345" y="252"/>
                </a:lnTo>
                <a:lnTo>
                  <a:pt x="327" y="267"/>
                </a:lnTo>
                <a:lnTo>
                  <a:pt x="309" y="282"/>
                </a:lnTo>
                <a:lnTo>
                  <a:pt x="292" y="296"/>
                </a:lnTo>
                <a:lnTo>
                  <a:pt x="276" y="310"/>
                </a:lnTo>
                <a:lnTo>
                  <a:pt x="262" y="323"/>
                </a:lnTo>
                <a:lnTo>
                  <a:pt x="244" y="339"/>
                </a:lnTo>
                <a:lnTo>
                  <a:pt x="228" y="357"/>
                </a:lnTo>
                <a:lnTo>
                  <a:pt x="214" y="371"/>
                </a:lnTo>
                <a:lnTo>
                  <a:pt x="199" y="388"/>
                </a:lnTo>
                <a:lnTo>
                  <a:pt x="185" y="405"/>
                </a:lnTo>
                <a:lnTo>
                  <a:pt x="170" y="423"/>
                </a:lnTo>
                <a:lnTo>
                  <a:pt x="156" y="441"/>
                </a:lnTo>
                <a:lnTo>
                  <a:pt x="143" y="458"/>
                </a:lnTo>
                <a:lnTo>
                  <a:pt x="128" y="476"/>
                </a:lnTo>
                <a:lnTo>
                  <a:pt x="117" y="492"/>
                </a:lnTo>
                <a:lnTo>
                  <a:pt x="106" y="508"/>
                </a:lnTo>
                <a:lnTo>
                  <a:pt x="99" y="520"/>
                </a:lnTo>
                <a:lnTo>
                  <a:pt x="92" y="531"/>
                </a:lnTo>
                <a:lnTo>
                  <a:pt x="86" y="540"/>
                </a:lnTo>
                <a:lnTo>
                  <a:pt x="82" y="549"/>
                </a:lnTo>
                <a:lnTo>
                  <a:pt x="76" y="559"/>
                </a:lnTo>
                <a:lnTo>
                  <a:pt x="70" y="571"/>
                </a:lnTo>
                <a:lnTo>
                  <a:pt x="64" y="583"/>
                </a:lnTo>
                <a:lnTo>
                  <a:pt x="58" y="593"/>
                </a:lnTo>
                <a:lnTo>
                  <a:pt x="53" y="602"/>
                </a:lnTo>
                <a:lnTo>
                  <a:pt x="47" y="614"/>
                </a:lnTo>
                <a:lnTo>
                  <a:pt x="41" y="626"/>
                </a:lnTo>
                <a:lnTo>
                  <a:pt x="36" y="638"/>
                </a:lnTo>
                <a:lnTo>
                  <a:pt x="29" y="651"/>
                </a:lnTo>
                <a:lnTo>
                  <a:pt x="25" y="662"/>
                </a:lnTo>
                <a:lnTo>
                  <a:pt x="20" y="672"/>
                </a:lnTo>
                <a:lnTo>
                  <a:pt x="16" y="684"/>
                </a:lnTo>
                <a:lnTo>
                  <a:pt x="11" y="696"/>
                </a:lnTo>
                <a:lnTo>
                  <a:pt x="7" y="708"/>
                </a:lnTo>
                <a:lnTo>
                  <a:pt x="4" y="717"/>
                </a:lnTo>
                <a:lnTo>
                  <a:pt x="0" y="727"/>
                </a:lnTo>
              </a:path>
            </a:pathLst>
          </a:custGeom>
          <a:solidFill>
            <a:srgbClr val="FF00F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it-IT" sz="2400">
              <a:latin typeface="Calibri" pitchFamily="34" charset="0"/>
            </a:endParaRPr>
          </a:p>
        </p:txBody>
      </p:sp>
      <p:sp>
        <p:nvSpPr>
          <p:cNvPr id="304140" name="Freeform 13"/>
          <p:cNvSpPr>
            <a:spLocks/>
          </p:cNvSpPr>
          <p:nvPr/>
        </p:nvSpPr>
        <p:spPr bwMode="auto">
          <a:xfrm>
            <a:off x="5486464" y="4534470"/>
            <a:ext cx="2431795" cy="1667758"/>
          </a:xfrm>
          <a:custGeom>
            <a:avLst/>
            <a:gdLst>
              <a:gd name="T0" fmla="*/ 2147483647 w 1149"/>
              <a:gd name="T1" fmla="*/ 0 h 788"/>
              <a:gd name="T2" fmla="*/ 2147483647 w 1149"/>
              <a:gd name="T3" fmla="*/ 2147483647 h 788"/>
              <a:gd name="T4" fmla="*/ 2147483647 w 1149"/>
              <a:gd name="T5" fmla="*/ 2147483647 h 788"/>
              <a:gd name="T6" fmla="*/ 2147483647 w 1149"/>
              <a:gd name="T7" fmla="*/ 2147483647 h 788"/>
              <a:gd name="T8" fmla="*/ 2147483647 w 1149"/>
              <a:gd name="T9" fmla="*/ 2147483647 h 788"/>
              <a:gd name="T10" fmla="*/ 2147483647 w 1149"/>
              <a:gd name="T11" fmla="*/ 2147483647 h 788"/>
              <a:gd name="T12" fmla="*/ 2147483647 w 1149"/>
              <a:gd name="T13" fmla="*/ 2147483647 h 788"/>
              <a:gd name="T14" fmla="*/ 2147483647 w 1149"/>
              <a:gd name="T15" fmla="*/ 2147483647 h 788"/>
              <a:gd name="T16" fmla="*/ 2147483647 w 1149"/>
              <a:gd name="T17" fmla="*/ 2147483647 h 788"/>
              <a:gd name="T18" fmla="*/ 2147483647 w 1149"/>
              <a:gd name="T19" fmla="*/ 2147483647 h 788"/>
              <a:gd name="T20" fmla="*/ 2147483647 w 1149"/>
              <a:gd name="T21" fmla="*/ 2147483647 h 788"/>
              <a:gd name="T22" fmla="*/ 2147483647 w 1149"/>
              <a:gd name="T23" fmla="*/ 2147483647 h 788"/>
              <a:gd name="T24" fmla="*/ 2147483647 w 1149"/>
              <a:gd name="T25" fmla="*/ 2147483647 h 788"/>
              <a:gd name="T26" fmla="*/ 2147483647 w 1149"/>
              <a:gd name="T27" fmla="*/ 2147483647 h 788"/>
              <a:gd name="T28" fmla="*/ 2147483647 w 1149"/>
              <a:gd name="T29" fmla="*/ 2147483647 h 788"/>
              <a:gd name="T30" fmla="*/ 2147483647 w 1149"/>
              <a:gd name="T31" fmla="*/ 2147483647 h 788"/>
              <a:gd name="T32" fmla="*/ 2147483647 w 1149"/>
              <a:gd name="T33" fmla="*/ 2147483647 h 788"/>
              <a:gd name="T34" fmla="*/ 2147483647 w 1149"/>
              <a:gd name="T35" fmla="*/ 2147483647 h 788"/>
              <a:gd name="T36" fmla="*/ 2147483647 w 1149"/>
              <a:gd name="T37" fmla="*/ 2147483647 h 788"/>
              <a:gd name="T38" fmla="*/ 2147483647 w 1149"/>
              <a:gd name="T39" fmla="*/ 2147483647 h 788"/>
              <a:gd name="T40" fmla="*/ 2147483647 w 1149"/>
              <a:gd name="T41" fmla="*/ 2147483647 h 788"/>
              <a:gd name="T42" fmla="*/ 2147483647 w 1149"/>
              <a:gd name="T43" fmla="*/ 2147483647 h 788"/>
              <a:gd name="T44" fmla="*/ 2147483647 w 1149"/>
              <a:gd name="T45" fmla="*/ 2147483647 h 788"/>
              <a:gd name="T46" fmla="*/ 2147483647 w 1149"/>
              <a:gd name="T47" fmla="*/ 2147483647 h 788"/>
              <a:gd name="T48" fmla="*/ 2147483647 w 1149"/>
              <a:gd name="T49" fmla="*/ 2147483647 h 788"/>
              <a:gd name="T50" fmla="*/ 2147483647 w 1149"/>
              <a:gd name="T51" fmla="*/ 2147483647 h 788"/>
              <a:gd name="T52" fmla="*/ 2147483647 w 1149"/>
              <a:gd name="T53" fmla="*/ 2147483647 h 788"/>
              <a:gd name="T54" fmla="*/ 2147483647 w 1149"/>
              <a:gd name="T55" fmla="*/ 2147483647 h 788"/>
              <a:gd name="T56" fmla="*/ 0 w 1149"/>
              <a:gd name="T57" fmla="*/ 2147483647 h 788"/>
              <a:gd name="T58" fmla="*/ 2147483647 w 1149"/>
              <a:gd name="T59" fmla="*/ 2147483647 h 788"/>
              <a:gd name="T60" fmla="*/ 2147483647 w 1149"/>
              <a:gd name="T61" fmla="*/ 2147483647 h 788"/>
              <a:gd name="T62" fmla="*/ 2147483647 w 1149"/>
              <a:gd name="T63" fmla="*/ 2147483647 h 788"/>
              <a:gd name="T64" fmla="*/ 2147483647 w 1149"/>
              <a:gd name="T65" fmla="*/ 2147483647 h 788"/>
              <a:gd name="T66" fmla="*/ 2147483647 w 1149"/>
              <a:gd name="T67" fmla="*/ 2147483647 h 788"/>
              <a:gd name="T68" fmla="*/ 2147483647 w 1149"/>
              <a:gd name="T69" fmla="*/ 2147483647 h 788"/>
              <a:gd name="T70" fmla="*/ 2147483647 w 1149"/>
              <a:gd name="T71" fmla="*/ 2147483647 h 788"/>
              <a:gd name="T72" fmla="*/ 2147483647 w 1149"/>
              <a:gd name="T73" fmla="*/ 2147483647 h 788"/>
              <a:gd name="T74" fmla="*/ 2147483647 w 1149"/>
              <a:gd name="T75" fmla="*/ 2147483647 h 788"/>
              <a:gd name="T76" fmla="*/ 2147483647 w 1149"/>
              <a:gd name="T77" fmla="*/ 2147483647 h 788"/>
              <a:gd name="T78" fmla="*/ 2147483647 w 1149"/>
              <a:gd name="T79" fmla="*/ 2147483647 h 788"/>
              <a:gd name="T80" fmla="*/ 2147483647 w 1149"/>
              <a:gd name="T81" fmla="*/ 2147483647 h 788"/>
              <a:gd name="T82" fmla="*/ 2147483647 w 1149"/>
              <a:gd name="T83" fmla="*/ 2147483647 h 788"/>
              <a:gd name="T84" fmla="*/ 2147483647 w 1149"/>
              <a:gd name="T85" fmla="*/ 2147483647 h 788"/>
              <a:gd name="T86" fmla="*/ 2147483647 w 1149"/>
              <a:gd name="T87" fmla="*/ 2147483647 h 788"/>
              <a:gd name="T88" fmla="*/ 2147483647 w 1149"/>
              <a:gd name="T89" fmla="*/ 2147483647 h 788"/>
              <a:gd name="T90" fmla="*/ 2147483647 w 1149"/>
              <a:gd name="T91" fmla="*/ 2147483647 h 788"/>
              <a:gd name="T92" fmla="*/ 2147483647 w 1149"/>
              <a:gd name="T93" fmla="*/ 2147483647 h 788"/>
              <a:gd name="T94" fmla="*/ 2147483647 w 1149"/>
              <a:gd name="T95" fmla="*/ 2147483647 h 788"/>
              <a:gd name="T96" fmla="*/ 2147483647 w 1149"/>
              <a:gd name="T97" fmla="*/ 2147483647 h 788"/>
              <a:gd name="T98" fmla="*/ 2147483647 w 1149"/>
              <a:gd name="T99" fmla="*/ 2147483647 h 788"/>
              <a:gd name="T100" fmla="*/ 2147483647 w 1149"/>
              <a:gd name="T101" fmla="*/ 2147483647 h 788"/>
              <a:gd name="T102" fmla="*/ 2147483647 w 1149"/>
              <a:gd name="T103" fmla="*/ 2147483647 h 788"/>
              <a:gd name="T104" fmla="*/ 2147483647 w 1149"/>
              <a:gd name="T105" fmla="*/ 2147483647 h 788"/>
              <a:gd name="T106" fmla="*/ 2147483647 w 1149"/>
              <a:gd name="T107" fmla="*/ 2147483647 h 788"/>
              <a:gd name="T108" fmla="*/ 2147483647 w 1149"/>
              <a:gd name="T109" fmla="*/ 2147483647 h 788"/>
              <a:gd name="T110" fmla="*/ 2147483647 w 1149"/>
              <a:gd name="T111" fmla="*/ 2147483647 h 788"/>
              <a:gd name="T112" fmla="*/ 2147483647 w 1149"/>
              <a:gd name="T113" fmla="*/ 2147483647 h 788"/>
              <a:gd name="T114" fmla="*/ 2147483647 w 1149"/>
              <a:gd name="T115" fmla="*/ 2147483647 h 788"/>
              <a:gd name="T116" fmla="*/ 2147483647 w 1149"/>
              <a:gd name="T117" fmla="*/ 2147483647 h 788"/>
              <a:gd name="T118" fmla="*/ 2147483647 w 1149"/>
              <a:gd name="T119" fmla="*/ 2147483647 h 788"/>
              <a:gd name="T120" fmla="*/ 2147483647 w 1149"/>
              <a:gd name="T121" fmla="*/ 2147483647 h 7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149"/>
              <a:gd name="T184" fmla="*/ 0 h 788"/>
              <a:gd name="T185" fmla="*/ 1149 w 1149"/>
              <a:gd name="T186" fmla="*/ 788 h 78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149" h="788">
                <a:moveTo>
                  <a:pt x="1148" y="60"/>
                </a:moveTo>
                <a:lnTo>
                  <a:pt x="992" y="0"/>
                </a:lnTo>
                <a:lnTo>
                  <a:pt x="988" y="13"/>
                </a:lnTo>
                <a:lnTo>
                  <a:pt x="983" y="26"/>
                </a:lnTo>
                <a:lnTo>
                  <a:pt x="977" y="43"/>
                </a:lnTo>
                <a:lnTo>
                  <a:pt x="971" y="58"/>
                </a:lnTo>
                <a:lnTo>
                  <a:pt x="965" y="72"/>
                </a:lnTo>
                <a:lnTo>
                  <a:pt x="959" y="84"/>
                </a:lnTo>
                <a:lnTo>
                  <a:pt x="952" y="100"/>
                </a:lnTo>
                <a:lnTo>
                  <a:pt x="946" y="113"/>
                </a:lnTo>
                <a:lnTo>
                  <a:pt x="938" y="128"/>
                </a:lnTo>
                <a:lnTo>
                  <a:pt x="931" y="142"/>
                </a:lnTo>
                <a:lnTo>
                  <a:pt x="922" y="156"/>
                </a:lnTo>
                <a:lnTo>
                  <a:pt x="914" y="169"/>
                </a:lnTo>
                <a:lnTo>
                  <a:pt x="907" y="180"/>
                </a:lnTo>
                <a:lnTo>
                  <a:pt x="900" y="191"/>
                </a:lnTo>
                <a:lnTo>
                  <a:pt x="892" y="203"/>
                </a:lnTo>
                <a:lnTo>
                  <a:pt x="883" y="215"/>
                </a:lnTo>
                <a:lnTo>
                  <a:pt x="874" y="228"/>
                </a:lnTo>
                <a:lnTo>
                  <a:pt x="865" y="240"/>
                </a:lnTo>
                <a:lnTo>
                  <a:pt x="859" y="249"/>
                </a:lnTo>
                <a:lnTo>
                  <a:pt x="851" y="260"/>
                </a:lnTo>
                <a:lnTo>
                  <a:pt x="840" y="274"/>
                </a:lnTo>
                <a:lnTo>
                  <a:pt x="828" y="287"/>
                </a:lnTo>
                <a:lnTo>
                  <a:pt x="814" y="304"/>
                </a:lnTo>
                <a:lnTo>
                  <a:pt x="800" y="319"/>
                </a:lnTo>
                <a:lnTo>
                  <a:pt x="785" y="334"/>
                </a:lnTo>
                <a:lnTo>
                  <a:pt x="770" y="349"/>
                </a:lnTo>
                <a:lnTo>
                  <a:pt x="752" y="364"/>
                </a:lnTo>
                <a:lnTo>
                  <a:pt x="738" y="376"/>
                </a:lnTo>
                <a:lnTo>
                  <a:pt x="722" y="388"/>
                </a:lnTo>
                <a:lnTo>
                  <a:pt x="705" y="401"/>
                </a:lnTo>
                <a:lnTo>
                  <a:pt x="686" y="415"/>
                </a:lnTo>
                <a:lnTo>
                  <a:pt x="667" y="429"/>
                </a:lnTo>
                <a:lnTo>
                  <a:pt x="649" y="441"/>
                </a:lnTo>
                <a:lnTo>
                  <a:pt x="628" y="454"/>
                </a:lnTo>
                <a:lnTo>
                  <a:pt x="606" y="466"/>
                </a:lnTo>
                <a:lnTo>
                  <a:pt x="585" y="476"/>
                </a:lnTo>
                <a:lnTo>
                  <a:pt x="565" y="486"/>
                </a:lnTo>
                <a:lnTo>
                  <a:pt x="546" y="495"/>
                </a:lnTo>
                <a:lnTo>
                  <a:pt x="528" y="503"/>
                </a:lnTo>
                <a:lnTo>
                  <a:pt x="507" y="512"/>
                </a:lnTo>
                <a:lnTo>
                  <a:pt x="487" y="519"/>
                </a:lnTo>
                <a:lnTo>
                  <a:pt x="468" y="526"/>
                </a:lnTo>
                <a:lnTo>
                  <a:pt x="446" y="533"/>
                </a:lnTo>
                <a:lnTo>
                  <a:pt x="427" y="539"/>
                </a:lnTo>
                <a:lnTo>
                  <a:pt x="404" y="545"/>
                </a:lnTo>
                <a:lnTo>
                  <a:pt x="381" y="551"/>
                </a:lnTo>
                <a:lnTo>
                  <a:pt x="357" y="556"/>
                </a:lnTo>
                <a:lnTo>
                  <a:pt x="333" y="560"/>
                </a:lnTo>
                <a:lnTo>
                  <a:pt x="308" y="564"/>
                </a:lnTo>
                <a:lnTo>
                  <a:pt x="286" y="566"/>
                </a:lnTo>
                <a:lnTo>
                  <a:pt x="263" y="568"/>
                </a:lnTo>
                <a:lnTo>
                  <a:pt x="236" y="569"/>
                </a:lnTo>
                <a:lnTo>
                  <a:pt x="214" y="569"/>
                </a:lnTo>
                <a:lnTo>
                  <a:pt x="188" y="569"/>
                </a:lnTo>
                <a:lnTo>
                  <a:pt x="188" y="512"/>
                </a:lnTo>
                <a:lnTo>
                  <a:pt x="0" y="645"/>
                </a:lnTo>
                <a:lnTo>
                  <a:pt x="188" y="787"/>
                </a:lnTo>
                <a:lnTo>
                  <a:pt x="188" y="733"/>
                </a:lnTo>
                <a:lnTo>
                  <a:pt x="217" y="733"/>
                </a:lnTo>
                <a:lnTo>
                  <a:pt x="244" y="732"/>
                </a:lnTo>
                <a:lnTo>
                  <a:pt x="272" y="730"/>
                </a:lnTo>
                <a:lnTo>
                  <a:pt x="297" y="728"/>
                </a:lnTo>
                <a:lnTo>
                  <a:pt x="321" y="726"/>
                </a:lnTo>
                <a:lnTo>
                  <a:pt x="344" y="723"/>
                </a:lnTo>
                <a:lnTo>
                  <a:pt x="369" y="720"/>
                </a:lnTo>
                <a:lnTo>
                  <a:pt x="392" y="716"/>
                </a:lnTo>
                <a:lnTo>
                  <a:pt x="413" y="712"/>
                </a:lnTo>
                <a:lnTo>
                  <a:pt x="436" y="707"/>
                </a:lnTo>
                <a:lnTo>
                  <a:pt x="465" y="700"/>
                </a:lnTo>
                <a:lnTo>
                  <a:pt x="486" y="694"/>
                </a:lnTo>
                <a:lnTo>
                  <a:pt x="508" y="687"/>
                </a:lnTo>
                <a:lnTo>
                  <a:pt x="529" y="680"/>
                </a:lnTo>
                <a:lnTo>
                  <a:pt x="554" y="671"/>
                </a:lnTo>
                <a:lnTo>
                  <a:pt x="577" y="662"/>
                </a:lnTo>
                <a:lnTo>
                  <a:pt x="598" y="653"/>
                </a:lnTo>
                <a:lnTo>
                  <a:pt x="619" y="644"/>
                </a:lnTo>
                <a:lnTo>
                  <a:pt x="643" y="632"/>
                </a:lnTo>
                <a:lnTo>
                  <a:pt x="665" y="621"/>
                </a:lnTo>
                <a:lnTo>
                  <a:pt x="685" y="610"/>
                </a:lnTo>
                <a:lnTo>
                  <a:pt x="705" y="598"/>
                </a:lnTo>
                <a:lnTo>
                  <a:pt x="724" y="588"/>
                </a:lnTo>
                <a:lnTo>
                  <a:pt x="744" y="575"/>
                </a:lnTo>
                <a:lnTo>
                  <a:pt x="762" y="563"/>
                </a:lnTo>
                <a:lnTo>
                  <a:pt x="783" y="549"/>
                </a:lnTo>
                <a:lnTo>
                  <a:pt x="803" y="535"/>
                </a:lnTo>
                <a:lnTo>
                  <a:pt x="821" y="520"/>
                </a:lnTo>
                <a:lnTo>
                  <a:pt x="839" y="505"/>
                </a:lnTo>
                <a:lnTo>
                  <a:pt x="856" y="491"/>
                </a:lnTo>
                <a:lnTo>
                  <a:pt x="872" y="477"/>
                </a:lnTo>
                <a:lnTo>
                  <a:pt x="886" y="464"/>
                </a:lnTo>
                <a:lnTo>
                  <a:pt x="904" y="448"/>
                </a:lnTo>
                <a:lnTo>
                  <a:pt x="920" y="430"/>
                </a:lnTo>
                <a:lnTo>
                  <a:pt x="934" y="416"/>
                </a:lnTo>
                <a:lnTo>
                  <a:pt x="949" y="399"/>
                </a:lnTo>
                <a:lnTo>
                  <a:pt x="963" y="382"/>
                </a:lnTo>
                <a:lnTo>
                  <a:pt x="978" y="364"/>
                </a:lnTo>
                <a:lnTo>
                  <a:pt x="992" y="346"/>
                </a:lnTo>
                <a:lnTo>
                  <a:pt x="1005" y="329"/>
                </a:lnTo>
                <a:lnTo>
                  <a:pt x="1020" y="311"/>
                </a:lnTo>
                <a:lnTo>
                  <a:pt x="1031" y="295"/>
                </a:lnTo>
                <a:lnTo>
                  <a:pt x="1042" y="279"/>
                </a:lnTo>
                <a:lnTo>
                  <a:pt x="1049" y="267"/>
                </a:lnTo>
                <a:lnTo>
                  <a:pt x="1056" y="256"/>
                </a:lnTo>
                <a:lnTo>
                  <a:pt x="1062" y="247"/>
                </a:lnTo>
                <a:lnTo>
                  <a:pt x="1066" y="238"/>
                </a:lnTo>
                <a:lnTo>
                  <a:pt x="1072" y="228"/>
                </a:lnTo>
                <a:lnTo>
                  <a:pt x="1078" y="216"/>
                </a:lnTo>
                <a:lnTo>
                  <a:pt x="1084" y="204"/>
                </a:lnTo>
                <a:lnTo>
                  <a:pt x="1090" y="194"/>
                </a:lnTo>
                <a:lnTo>
                  <a:pt x="1095" y="185"/>
                </a:lnTo>
                <a:lnTo>
                  <a:pt x="1101" y="173"/>
                </a:lnTo>
                <a:lnTo>
                  <a:pt x="1107" y="161"/>
                </a:lnTo>
                <a:lnTo>
                  <a:pt x="1112" y="149"/>
                </a:lnTo>
                <a:lnTo>
                  <a:pt x="1119" y="136"/>
                </a:lnTo>
                <a:lnTo>
                  <a:pt x="1123" y="125"/>
                </a:lnTo>
                <a:lnTo>
                  <a:pt x="1128" y="115"/>
                </a:lnTo>
                <a:lnTo>
                  <a:pt x="1132" y="103"/>
                </a:lnTo>
                <a:lnTo>
                  <a:pt x="1137" y="91"/>
                </a:lnTo>
                <a:lnTo>
                  <a:pt x="1141" y="79"/>
                </a:lnTo>
                <a:lnTo>
                  <a:pt x="1144" y="70"/>
                </a:lnTo>
                <a:lnTo>
                  <a:pt x="1148" y="60"/>
                </a:lnTo>
              </a:path>
            </a:pathLst>
          </a:custGeom>
          <a:solidFill>
            <a:srgbClr val="00FF00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it-IT" sz="24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0654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61B5F-D835-C0BC-A30C-60A5443BD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4E3DFB-82AD-7FFD-9B6A-1C4D9302E424}"/>
              </a:ext>
            </a:extLst>
          </p:cNvPr>
          <p:cNvSpPr txBox="1"/>
          <p:nvPr/>
        </p:nvSpPr>
        <p:spPr>
          <a:xfrm>
            <a:off x="718457" y="1990479"/>
            <a:ext cx="106353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Quali pazienti con pancreatite acuta sono considerati a rischio nutrizionale?</a:t>
            </a:r>
          </a:p>
          <a:p>
            <a:r>
              <a:rPr lang="it-IT" dirty="0"/>
              <a:t>I pazienti con </a:t>
            </a:r>
            <a:r>
              <a:rPr lang="it-IT" b="1" dirty="0">
                <a:solidFill>
                  <a:srgbClr val="FF0000"/>
                </a:solidFill>
              </a:rPr>
              <a:t>pancreatite acuta </a:t>
            </a:r>
            <a:r>
              <a:rPr lang="it-IT" dirty="0"/>
              <a:t>dovrebbero essere considerati a </a:t>
            </a:r>
            <a:r>
              <a:rPr lang="it-IT" b="1" dirty="0">
                <a:solidFill>
                  <a:srgbClr val="FF0000"/>
                </a:solidFill>
              </a:rPr>
              <a:t>rischio</a:t>
            </a:r>
            <a:r>
              <a:rPr lang="it-IT" dirty="0"/>
              <a:t> nutrizionale da </a:t>
            </a:r>
            <a:r>
              <a:rPr lang="it-IT" b="1" dirty="0">
                <a:solidFill>
                  <a:srgbClr val="FF0000"/>
                </a:solidFill>
              </a:rPr>
              <a:t>moderato</a:t>
            </a:r>
            <a:r>
              <a:rPr lang="it-IT" dirty="0"/>
              <a:t> ad </a:t>
            </a:r>
            <a:r>
              <a:rPr lang="it-IT" b="1" dirty="0">
                <a:solidFill>
                  <a:srgbClr val="FF0000"/>
                </a:solidFill>
              </a:rPr>
              <a:t>elevato</a:t>
            </a:r>
            <a:r>
              <a:rPr lang="it-IT" dirty="0"/>
              <a:t>, a causa della natura catabolica della malattia e dell'impatto dello stato nutrizionale sullo sviluppo della patologia.</a:t>
            </a:r>
          </a:p>
          <a:p>
            <a:endParaRPr lang="it-IT" dirty="0"/>
          </a:p>
          <a:p>
            <a:r>
              <a:rPr lang="it-IT" b="1" dirty="0"/>
              <a:t>Commento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§"/>
            </a:pPr>
            <a:r>
              <a:rPr lang="it-IT" dirty="0"/>
              <a:t>La maggior parte dei pazienti con pancreatite acuta presenta forme lievi o moderatamente gravi, autolimitanti, con recupero completo in meno di una settimana, nei quali l'alimentazione orale può essere iniziata entro pochi giorni dall'esordio della pancreatite acuta. 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§"/>
            </a:pPr>
            <a:r>
              <a:rPr lang="it-IT" dirty="0"/>
              <a:t>I pazienti con pancreatite acuta grave sono considerati a rischio nutrizionale. </a:t>
            </a:r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§"/>
            </a:pPr>
            <a:endParaRPr lang="it-IT" dirty="0"/>
          </a:p>
          <a:p>
            <a:pPr marL="285750" indent="-285750">
              <a:buClr>
                <a:srgbClr val="FF0000"/>
              </a:buClr>
              <a:buFont typeface="Wingdings" pitchFamily="2" charset="2"/>
              <a:buChar char="§"/>
            </a:pPr>
            <a:r>
              <a:rPr lang="it-IT" dirty="0"/>
              <a:t>I pazienti malnutriti dovrebbero essere considerati a rischio nutrizionale, anche se presentano una pancreatite acuta lieve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C2B9094-7143-F8DC-EC6F-FE8D8E644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3726" y="6493986"/>
            <a:ext cx="2527300" cy="3302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6D7C225-E522-55EA-9996-67F342D8C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327" y="1041233"/>
            <a:ext cx="4784682" cy="91795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74B031-C7BB-7BA9-C382-AB99120992D5}"/>
              </a:ext>
            </a:extLst>
          </p:cNvPr>
          <p:cNvSpPr txBox="1"/>
          <p:nvPr/>
        </p:nvSpPr>
        <p:spPr>
          <a:xfrm>
            <a:off x="855024" y="1220523"/>
            <a:ext cx="501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NELLLA PANCREATITE ACUTA</a:t>
            </a:r>
          </a:p>
        </p:txBody>
      </p:sp>
    </p:spTree>
    <p:extLst>
      <p:ext uri="{BB962C8B-B14F-4D97-AF65-F5344CB8AC3E}">
        <p14:creationId xmlns:p14="http://schemas.microsoft.com/office/powerpoint/2010/main" val="42842977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ABC67-70A9-9053-F7A3-217EC506B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474C243-6C2C-9E53-D609-086C714D3EE7}"/>
              </a:ext>
            </a:extLst>
          </p:cNvPr>
          <p:cNvSpPr txBox="1"/>
          <p:nvPr/>
        </p:nvSpPr>
        <p:spPr>
          <a:xfrm>
            <a:off x="1143000" y="2514600"/>
            <a:ext cx="99495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</a:rPr>
              <a:t>Alimentazione orale con dieta morbida a basso contenuto di grassi</a:t>
            </a:r>
          </a:p>
          <a:p>
            <a:endParaRPr lang="it-IT" sz="2000" dirty="0"/>
          </a:p>
          <a:p>
            <a:r>
              <a:rPr lang="it-IT" sz="2000" dirty="0"/>
              <a:t>L'</a:t>
            </a:r>
            <a:r>
              <a:rPr lang="it-IT" sz="2000" b="1" dirty="0">
                <a:solidFill>
                  <a:srgbClr val="FF0000"/>
                </a:solidFill>
              </a:rPr>
              <a:t>alimentazione orale </a:t>
            </a:r>
            <a:r>
              <a:rPr lang="it-IT" sz="2000" dirty="0"/>
              <a:t>deve essere offerta </a:t>
            </a:r>
            <a:r>
              <a:rPr lang="it-IT" sz="2000" b="1" dirty="0">
                <a:solidFill>
                  <a:srgbClr val="FF0000"/>
                </a:solidFill>
              </a:rPr>
              <a:t>non appena </a:t>
            </a:r>
            <a:r>
              <a:rPr lang="it-IT" sz="2000" dirty="0"/>
              <a:t>clinicamente </a:t>
            </a:r>
            <a:r>
              <a:rPr lang="it-IT" sz="2000" b="1" dirty="0">
                <a:solidFill>
                  <a:srgbClr val="FF0000"/>
                </a:solidFill>
              </a:rPr>
              <a:t>tollerata</a:t>
            </a:r>
            <a:r>
              <a:rPr lang="it-IT" sz="2000" dirty="0"/>
              <a:t> e </a:t>
            </a:r>
            <a:r>
              <a:rPr lang="it-IT" sz="2000" b="1" dirty="0">
                <a:solidFill>
                  <a:srgbClr val="FF0000"/>
                </a:solidFill>
              </a:rPr>
              <a:t>indipendentemente dalle </a:t>
            </a:r>
            <a:r>
              <a:rPr lang="it-IT" sz="2000" dirty="0"/>
              <a:t>concentrazioni sieriche di </a:t>
            </a:r>
            <a:r>
              <a:rPr lang="it-IT" sz="2000" b="1" dirty="0">
                <a:solidFill>
                  <a:srgbClr val="FF0000"/>
                </a:solidFill>
              </a:rPr>
              <a:t>lipasi</a:t>
            </a:r>
            <a:r>
              <a:rPr lang="it-IT" sz="2000" dirty="0"/>
              <a:t> nei pazienti con pancreatite acuta lieve.</a:t>
            </a:r>
          </a:p>
          <a:p>
            <a:endParaRPr lang="it-IT" sz="2000" dirty="0"/>
          </a:p>
          <a:p>
            <a:r>
              <a:rPr lang="it-IT" sz="2000" dirty="0"/>
              <a:t>(R2, grado A, forte consenso, 100%)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624C8C5-0292-11C0-F0E7-5FDBA7FC3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74" y="6595832"/>
            <a:ext cx="2476500" cy="2413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1F7D0F8-C7D4-3DF0-CB3C-D4D717004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198" y="1025071"/>
            <a:ext cx="5215164" cy="121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12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71488-FD8F-7A86-CBD3-4841ACB0C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446477B9-9FE2-6CB3-50F5-ADA6AE3C5965}"/>
              </a:ext>
            </a:extLst>
          </p:cNvPr>
          <p:cNvSpPr txBox="1"/>
          <p:nvPr/>
        </p:nvSpPr>
        <p:spPr>
          <a:xfrm>
            <a:off x="555171" y="2320017"/>
            <a:ext cx="11201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Se necessario, quale tipo di nutrizione medica (NE o NP) è preferibile nei pazienti con pancreatite acuta?</a:t>
            </a:r>
          </a:p>
          <a:p>
            <a:endParaRPr lang="it-IT" dirty="0"/>
          </a:p>
          <a:p>
            <a:r>
              <a:rPr lang="it-IT" b="1" dirty="0"/>
              <a:t>Raccomandazione 4</a:t>
            </a:r>
          </a:p>
          <a:p>
            <a:r>
              <a:rPr lang="it-IT" dirty="0"/>
              <a:t>Nei pazienti con pancreatite acuta e incapacità di alimentarsi per via orale, la </a:t>
            </a:r>
            <a:r>
              <a:rPr lang="it-IT" b="1" dirty="0">
                <a:solidFill>
                  <a:srgbClr val="FF0000"/>
                </a:solidFill>
              </a:rPr>
              <a:t>NE</a:t>
            </a:r>
            <a:r>
              <a:rPr lang="it-IT" dirty="0"/>
              <a:t> è da preferire alla NP</a:t>
            </a:r>
          </a:p>
          <a:p>
            <a:r>
              <a:rPr lang="it-IT" dirty="0"/>
              <a:t>Grado di raccomandazione A e Forte consenso (97% di accordo).</a:t>
            </a:r>
          </a:p>
          <a:p>
            <a:endParaRPr lang="it-IT" dirty="0"/>
          </a:p>
          <a:p>
            <a:endParaRPr lang="it-IT" dirty="0"/>
          </a:p>
          <a:p>
            <a:r>
              <a:rPr lang="it-IT" b="1" dirty="0"/>
              <a:t>Commento</a:t>
            </a:r>
          </a:p>
          <a:p>
            <a:r>
              <a:rPr lang="it-IT" dirty="0"/>
              <a:t>La NE dovrebbe preservare l'integrità della mucosa intestinale, stimolare la motilità intestinale, prevenire la proliferazione batterica e aumentare il flusso sanguigno splancnico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5737A8D-6D21-6E11-CFC7-499B80159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3726" y="6493986"/>
            <a:ext cx="2527300" cy="3302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91D5CF8-4413-D484-6582-FAC31D66F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327" y="1041233"/>
            <a:ext cx="4784682" cy="91795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9F165E53-850F-1872-5E3D-F2BA20AFB9EE}"/>
              </a:ext>
            </a:extLst>
          </p:cNvPr>
          <p:cNvSpPr txBox="1"/>
          <p:nvPr/>
        </p:nvSpPr>
        <p:spPr>
          <a:xfrm>
            <a:off x="855024" y="1220523"/>
            <a:ext cx="501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NA NELLLA PANCREATITE ACUTA</a:t>
            </a:r>
          </a:p>
        </p:txBody>
      </p:sp>
    </p:spTree>
    <p:extLst>
      <p:ext uri="{BB962C8B-B14F-4D97-AF65-F5344CB8AC3E}">
        <p14:creationId xmlns:p14="http://schemas.microsoft.com/office/powerpoint/2010/main" val="22121472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669D9-62D1-FF3D-CEA0-39E938568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707AC68-2418-54A2-D9D7-76DFC15E2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577" y="1873722"/>
            <a:ext cx="8416514" cy="476862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3A814D7-BA85-8747-287E-AE6D3E0576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574" y="6595832"/>
            <a:ext cx="2476500" cy="2413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6F1E18D-F65A-7F04-1AC7-A5976BD76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9604" y="1025072"/>
            <a:ext cx="3729757" cy="8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124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B34E-6B65-6AF9-675D-51FE833EE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12FAD38-1FE2-F72E-6952-3141C1A9D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54" y="1186544"/>
            <a:ext cx="10770937" cy="52729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6D44374-C711-9EA5-D166-2FA872782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574" y="6595832"/>
            <a:ext cx="24765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813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CC6BE-77C5-D8D3-2053-E9D04E8EB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C833377-CF6A-D7D5-18E6-D3A7C1803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425" y="1132114"/>
            <a:ext cx="9571787" cy="538696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811D865-4213-31B4-7E1B-66BE2683D6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574" y="6595832"/>
            <a:ext cx="24765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654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DA3F3-47D4-EF48-C72C-2E8613A8B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22A73A14-B086-B481-3D86-F40DB6E21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231" y="1365663"/>
            <a:ext cx="9639175" cy="503793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3AD9A91-821C-8FA2-6072-762FB7CA5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574" y="6595832"/>
            <a:ext cx="24765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8287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180EEE2-55F2-4331-DA64-E862F015CDAC}"/>
              </a:ext>
            </a:extLst>
          </p:cNvPr>
          <p:cNvSpPr txBox="1"/>
          <p:nvPr/>
        </p:nvSpPr>
        <p:spPr>
          <a:xfrm>
            <a:off x="2082800" y="1587992"/>
            <a:ext cx="8469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>
                <a:solidFill>
                  <a:srgbClr val="FF0000"/>
                </a:solidFill>
              </a:rPr>
              <a:t>RINGRAZIO PER L’ATTENZIONE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199469-5555-9D68-FA80-17AC1A7CEA74}"/>
              </a:ext>
            </a:extLst>
          </p:cNvPr>
          <p:cNvSpPr txBox="1"/>
          <p:nvPr/>
        </p:nvSpPr>
        <p:spPr>
          <a:xfrm>
            <a:off x="0" y="767026"/>
            <a:ext cx="5486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Dipartimento Medico </a:t>
            </a:r>
            <a:r>
              <a:rPr lang="it-IT" sz="10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Polispecialistico</a:t>
            </a:r>
            <a:endParaRPr lang="it-IT" sz="10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it-IT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Struttura Complessa:Dietetica e Nutrizione Clinica</a:t>
            </a:r>
            <a:r>
              <a:rPr lang="it-IT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algn="l"/>
            <a:r>
              <a:rPr lang="it-IT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Centro</a:t>
            </a:r>
            <a:r>
              <a:rPr lang="it-IT" sz="10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 la Cura dei Disturbi del Comportamento Alimentare</a:t>
            </a:r>
            <a:endParaRPr lang="it-IT" sz="10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it-IT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Direttore: Dr Ettore Corradi</a:t>
            </a:r>
          </a:p>
          <a:p>
            <a:endParaRPr lang="it-IT" sz="1000" dirty="0"/>
          </a:p>
        </p:txBody>
      </p:sp>
      <p:pic>
        <p:nvPicPr>
          <p:cNvPr id="3" name="Immagine 8" descr="Immagine 6">
            <a:extLst>
              <a:ext uri="{FF2B5EF4-FFF2-40B4-BE49-F238E27FC236}">
                <a16:creationId xmlns:a16="http://schemas.microsoft.com/office/drawing/2014/main" id="{CCA0089F-202C-621F-40A9-49EBD55F6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7" y="124620"/>
            <a:ext cx="314325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6" name="Immagine 5" descr="Immagine che contiene arte, muro, dipinto, interno&#10;&#10;Descrizione generata automaticamente">
            <a:extLst>
              <a:ext uri="{FF2B5EF4-FFF2-40B4-BE49-F238E27FC236}">
                <a16:creationId xmlns:a16="http://schemas.microsoft.com/office/drawing/2014/main" id="{6A774E2E-31CB-0877-64D7-29BF12D248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13"/>
          <a:stretch/>
        </p:blipFill>
        <p:spPr>
          <a:xfrm>
            <a:off x="2346328" y="2452694"/>
            <a:ext cx="7772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6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asellaDiTesto 2"/>
          <p:cNvSpPr txBox="1">
            <a:spLocks noChangeArrowheads="1"/>
          </p:cNvSpPr>
          <p:nvPr/>
        </p:nvSpPr>
        <p:spPr bwMode="auto">
          <a:xfrm>
            <a:off x="443273" y="2168631"/>
            <a:ext cx="1127641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1.  </a:t>
            </a:r>
            <a:r>
              <a:rPr lang="it-IT" sz="2400" b="1" dirty="0">
                <a:ea typeface="ＭＳ Ｐゴシック" pitchFamily="-106" charset="-128"/>
                <a:cs typeface="ＭＳ Ｐゴシック" pitchFamily="-106" charset="-128"/>
              </a:rPr>
              <a:t>La terapia di  supporto nutrizionale non può essere gestita sporadicamente </a:t>
            </a:r>
            <a:endParaRPr lang="it-IT" sz="2400" dirty="0">
              <a:ea typeface="ＭＳ Ｐゴシック" pitchFamily="-106" charset="-128"/>
              <a:cs typeface="ＭＳ Ｐゴシック" pitchFamily="-106" charset="-128"/>
            </a:endParaRPr>
          </a:p>
          <a:p>
            <a:pPr>
              <a:defRPr/>
            </a:pPr>
            <a:r>
              <a:rPr lang="it-IT" sz="2400" dirty="0">
                <a:ea typeface="ＭＳ Ｐゴシック" pitchFamily="-106" charset="-128"/>
                <a:cs typeface="ＭＳ Ｐゴシック" pitchFamily="-106" charset="-128"/>
              </a:rPr>
              <a:t>      Gli aspetti clinici che la caratterizzano includono:  </a:t>
            </a:r>
          </a:p>
          <a:p>
            <a:pPr marL="1828800" lvl="3" indent="-457200">
              <a:buClr>
                <a:schemeClr val="tx1"/>
              </a:buClr>
              <a:buFont typeface="+mj-lt"/>
              <a:buAutoNum type="arabicPeriod"/>
              <a:defRPr/>
            </a:pPr>
            <a:r>
              <a:rPr lang="it-IT" sz="2400" b="1" i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screening</a:t>
            </a:r>
            <a:r>
              <a:rPr lang="it-IT" sz="2400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 e </a:t>
            </a:r>
            <a:r>
              <a:rPr lang="it-IT" sz="2400" b="1" i="1" dirty="0" err="1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assessment</a:t>
            </a:r>
            <a:endParaRPr lang="it-IT" sz="2400" b="1" i="1" dirty="0">
              <a:solidFill>
                <a:srgbClr val="FF0000"/>
              </a:solidFill>
              <a:ea typeface="ＭＳ Ｐゴシック" pitchFamily="-106" charset="-128"/>
              <a:cs typeface="ＭＳ Ｐゴシック" pitchFamily="-106" charset="-128"/>
            </a:endParaRPr>
          </a:p>
          <a:p>
            <a:pPr marL="1828800" lvl="3" indent="-457200">
              <a:buClr>
                <a:schemeClr val="tx1"/>
              </a:buClr>
              <a:buFont typeface="+mj-lt"/>
              <a:buAutoNum type="arabicPeriod"/>
              <a:defRPr/>
            </a:pP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stima dei fabbisogni</a:t>
            </a:r>
          </a:p>
          <a:p>
            <a:pPr marL="1828800" lvl="3" indent="-457200">
              <a:buClr>
                <a:schemeClr val="tx1"/>
              </a:buClr>
              <a:buFont typeface="+mj-lt"/>
              <a:buAutoNum type="arabicPeriod"/>
              <a:defRPr/>
            </a:pP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identificazione degli accessi</a:t>
            </a:r>
          </a:p>
          <a:p>
            <a:pPr marL="1828800" lvl="3" indent="-457200">
              <a:buClr>
                <a:schemeClr val="tx1"/>
              </a:buClr>
              <a:buFont typeface="+mj-lt"/>
              <a:buAutoNum type="arabicPeriod"/>
              <a:defRPr/>
            </a:pP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protocolli di monitoraggio</a:t>
            </a:r>
            <a:r>
              <a:rPr lang="it-IT" sz="2400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.</a:t>
            </a:r>
          </a:p>
          <a:p>
            <a:pPr>
              <a:defRPr/>
            </a:pPr>
            <a:r>
              <a:rPr lang="it-IT" sz="2400" dirty="0">
                <a:ea typeface="ＭＳ Ｐゴシック" pitchFamily="-106" charset="-128"/>
                <a:cs typeface="ＭＳ Ｐゴシック" pitchFamily="-106" charset="-128"/>
              </a:rPr>
              <a:t> </a:t>
            </a:r>
          </a:p>
          <a:p>
            <a:pPr marL="457200" indent="-457200">
              <a:buAutoNum type="arabicPeriod" startAt="2"/>
              <a:defRPr/>
            </a:pPr>
            <a:r>
              <a:rPr lang="it-IT" sz="2400" b="1" dirty="0">
                <a:ea typeface="ＭＳ Ｐゴシック" pitchFamily="-106" charset="-128"/>
                <a:cs typeface="ＭＳ Ｐゴシック" pitchFamily="-106" charset="-128"/>
              </a:rPr>
              <a:t>Questi processi possono essere efficaci solo se inseriti in una robusta   </a:t>
            </a:r>
          </a:p>
          <a:p>
            <a:pPr>
              <a:defRPr/>
            </a:pPr>
            <a:r>
              <a:rPr lang="it-IT" sz="2400" b="1" dirty="0">
                <a:ea typeface="ＭＳ Ｐゴシック" pitchFamily="-106" charset="-128"/>
                <a:cs typeface="ＭＳ Ｐゴシック" pitchFamily="-106" charset="-128"/>
              </a:rPr>
              <a:t>       infrastruttura</a:t>
            </a:r>
          </a:p>
          <a:p>
            <a:pPr>
              <a:defRPr/>
            </a:pPr>
            <a:r>
              <a:rPr lang="it-IT" sz="2400" dirty="0">
                <a:ea typeface="ＭＳ Ｐゴシック" pitchFamily="-106" charset="-128"/>
                <a:cs typeface="ＭＳ Ｐゴシック" pitchFamily="-106" charset="-128"/>
              </a:rPr>
              <a:t>Il </a:t>
            </a: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team nutrizionale </a:t>
            </a:r>
            <a:r>
              <a:rPr lang="it-IT" sz="2400" dirty="0">
                <a:ea typeface="ＭＳ Ｐゴシック" pitchFamily="-106" charset="-128"/>
                <a:cs typeface="ＭＳ Ｐゴシック" pitchFamily="-106" charset="-128"/>
              </a:rPr>
              <a:t>è la </a:t>
            </a:r>
            <a:r>
              <a:rPr lang="it-IT" sz="2400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struttura dedicata </a:t>
            </a:r>
            <a:r>
              <a:rPr lang="it-IT" sz="2400" dirty="0">
                <a:ea typeface="ＭＳ Ｐゴシック" pitchFamily="-106" charset="-128"/>
                <a:cs typeface="ＭＳ Ｐゴシック" pitchFamily="-106" charset="-128"/>
              </a:rPr>
              <a:t>alla gestione di queste complesse procedure</a:t>
            </a:r>
          </a:p>
        </p:txBody>
      </p:sp>
      <p:sp>
        <p:nvSpPr>
          <p:cNvPr id="21508" name="CasellaDiTesto 3"/>
          <p:cNvSpPr txBox="1">
            <a:spLocks noChangeArrowheads="1"/>
          </p:cNvSpPr>
          <p:nvPr/>
        </p:nvSpPr>
        <p:spPr bwMode="auto">
          <a:xfrm>
            <a:off x="5327732" y="6463344"/>
            <a:ext cx="66964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it-IT" sz="1400" i="1" dirty="0" err="1">
                <a:solidFill>
                  <a:schemeClr val="bg1">
                    <a:lumMod val="65000"/>
                  </a:schemeClr>
                </a:solidFill>
                <a:latin typeface="Tahoma" pitchFamily="-106" charset="0"/>
                <a:ea typeface="ＭＳ Ｐゴシック" pitchFamily="-106" charset="-128"/>
                <a:cs typeface="ＭＳ Ｐゴシック" pitchFamily="-106" charset="-128"/>
              </a:rPr>
              <a:t>Clinical</a:t>
            </a:r>
            <a:r>
              <a:rPr lang="it-IT" sz="1400" i="1" dirty="0">
                <a:solidFill>
                  <a:schemeClr val="bg1">
                    <a:lumMod val="65000"/>
                  </a:schemeClr>
                </a:solidFill>
                <a:latin typeface="Tahoma" pitchFamily="-106" charset="0"/>
                <a:ea typeface="ＭＳ Ｐゴシック" pitchFamily="-106" charset="-128"/>
                <a:cs typeface="ＭＳ Ｐゴシック" pitchFamily="-106" charset="-128"/>
              </a:rPr>
              <a:t> </a:t>
            </a:r>
            <a:r>
              <a:rPr lang="it-IT" sz="1400" i="1" dirty="0" err="1">
                <a:solidFill>
                  <a:schemeClr val="bg1">
                    <a:lumMod val="65000"/>
                  </a:schemeClr>
                </a:solidFill>
                <a:latin typeface="Tahoma" pitchFamily="-106" charset="0"/>
                <a:ea typeface="ＭＳ Ｐゴシック" pitchFamily="-106" charset="-128"/>
                <a:cs typeface="ＭＳ Ｐゴシック" pitchFamily="-106" charset="-128"/>
              </a:rPr>
              <a:t>Nutrition</a:t>
            </a:r>
            <a:r>
              <a:rPr lang="it-IT" sz="1400" i="1" dirty="0">
                <a:solidFill>
                  <a:schemeClr val="bg1">
                    <a:lumMod val="65000"/>
                  </a:schemeClr>
                </a:solidFill>
                <a:latin typeface="Tahoma" pitchFamily="-106" charset="0"/>
                <a:ea typeface="ＭＳ Ｐゴシック" pitchFamily="-106" charset="-128"/>
                <a:cs typeface="ＭＳ Ｐゴシック" pitchFamily="-106" charset="-128"/>
              </a:rPr>
              <a:t> (2006) 25, 187–195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64872" y="1036575"/>
            <a:ext cx="9808652" cy="10131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120638" tIns="59261" rIns="120638" bIns="59261">
            <a:spAutoFit/>
          </a:bodyPr>
          <a:lstStyle/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NUTRIZIONE  ARTIFICIALE</a:t>
            </a:r>
          </a:p>
          <a:p>
            <a:pPr algn="ctr">
              <a:defRPr/>
            </a:pPr>
            <a:r>
              <a:rPr lang="it-IT" sz="2903" b="1" dirty="0">
                <a:solidFill>
                  <a:srgbClr val="FF0000"/>
                </a:solidFill>
                <a:ea typeface="ＭＳ Ｐゴシック" pitchFamily="-106" charset="-128"/>
                <a:cs typeface="ＭＳ Ｐゴシック" pitchFamily="-106" charset="-128"/>
              </a:rPr>
              <a:t>MODALITA’ DI FOLLOW UP</a:t>
            </a:r>
            <a:endParaRPr lang="it-IT" sz="2903" dirty="0">
              <a:ea typeface="ＭＳ Ｐゴシック" pitchFamily="-106" charset="-128"/>
              <a:cs typeface="ＭＳ Ｐゴシック" pitchFamily="-10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6055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83B1ED8-AEE4-DE4F-D6FB-6D26728412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664" y="1477156"/>
            <a:ext cx="4259074" cy="535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6">
            <a:extLst>
              <a:ext uri="{FF2B5EF4-FFF2-40B4-BE49-F238E27FC236}">
                <a16:creationId xmlns:a16="http://schemas.microsoft.com/office/drawing/2014/main" id="{A55BA63D-5ABE-0B38-D98E-267EC32E4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79" y="938098"/>
            <a:ext cx="11172709" cy="53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903" b="1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Arial" charset="0"/>
              </a:rPr>
              <a:t>APPROPRIATEZZA </a:t>
            </a:r>
            <a:r>
              <a:rPr lang="it-IT" sz="2903" b="1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Arial" charset="0"/>
              </a:rPr>
              <a:t>DELL’UTILIZZO DELLA NA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B13561CF-CC94-CE70-A0E9-5636179003CC}"/>
              </a:ext>
            </a:extLst>
          </p:cNvPr>
          <p:cNvSpPr/>
          <p:nvPr/>
        </p:nvSpPr>
        <p:spPr>
          <a:xfrm>
            <a:off x="5540827" y="1676400"/>
            <a:ext cx="1153885" cy="37247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322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0982E4-4F18-F955-B62A-52DFEC57D564}"/>
              </a:ext>
            </a:extLst>
          </p:cNvPr>
          <p:cNvSpPr txBox="1"/>
          <p:nvPr/>
        </p:nvSpPr>
        <p:spPr>
          <a:xfrm>
            <a:off x="815895" y="1051246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6" name="Immagine 5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1AA09FEA-00CC-587C-5435-57983289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8" y="1726246"/>
            <a:ext cx="7281884" cy="4536334"/>
          </a:xfrm>
          <a:prstGeom prst="rect">
            <a:avLst/>
          </a:prstGeom>
        </p:spPr>
      </p:pic>
      <p:pic>
        <p:nvPicPr>
          <p:cNvPr id="7" name="Immagine 6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57E5A0BC-6E7D-CF9B-EAA6-7A1FC2D0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1002216"/>
            <a:ext cx="3341370" cy="14484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E4EF2B3-A3DA-AC02-5F0A-C7CB0F67A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69" y="1479108"/>
            <a:ext cx="3341370" cy="396637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F1F77013-B75B-6532-9470-02FAA0268F94}"/>
              </a:ext>
            </a:extLst>
          </p:cNvPr>
          <p:cNvSpPr/>
          <p:nvPr/>
        </p:nvSpPr>
        <p:spPr>
          <a:xfrm>
            <a:off x="4732020" y="3179991"/>
            <a:ext cx="1511542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Immagine che contiene testo, persona, vestiti, aria aperta&#10;&#10;Descrizione generata automaticamente">
            <a:extLst>
              <a:ext uri="{FF2B5EF4-FFF2-40B4-BE49-F238E27FC236}">
                <a16:creationId xmlns:a16="http://schemas.microsoft.com/office/drawing/2014/main" id="{F226CAC9-20F3-B33D-9606-1F523D8C627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70" r="1" b="3554"/>
          <a:stretch/>
        </p:blipFill>
        <p:spPr>
          <a:xfrm>
            <a:off x="7035797" y="2022484"/>
            <a:ext cx="5067300" cy="4352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435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0982E4-4F18-F955-B62A-52DFEC57D564}"/>
              </a:ext>
            </a:extLst>
          </p:cNvPr>
          <p:cNvSpPr txBox="1"/>
          <p:nvPr/>
        </p:nvSpPr>
        <p:spPr>
          <a:xfrm>
            <a:off x="458712" y="1508443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6" name="Immagine 5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1AA09FEA-00CC-587C-5435-57983289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8" y="2069141"/>
            <a:ext cx="7281884" cy="4536334"/>
          </a:xfrm>
          <a:prstGeom prst="rect">
            <a:avLst/>
          </a:prstGeom>
        </p:spPr>
      </p:pic>
      <p:pic>
        <p:nvPicPr>
          <p:cNvPr id="7" name="Immagine 6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57E5A0BC-6E7D-CF9B-EAA6-7A1FC2D0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1345111"/>
            <a:ext cx="3341370" cy="14484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E4EF2B3-A3DA-AC02-5F0A-C7CB0F67A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69" y="2793561"/>
            <a:ext cx="3341370" cy="396637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F1F77013-B75B-6532-9470-02FAA0268F94}"/>
              </a:ext>
            </a:extLst>
          </p:cNvPr>
          <p:cNvSpPr/>
          <p:nvPr/>
        </p:nvSpPr>
        <p:spPr>
          <a:xfrm>
            <a:off x="2794364" y="3551466"/>
            <a:ext cx="1511542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 descr="DSC_0194">
            <a:extLst>
              <a:ext uri="{FF2B5EF4-FFF2-40B4-BE49-F238E27FC236}">
                <a16:creationId xmlns:a16="http://schemas.microsoft.com/office/drawing/2014/main" id="{247A321B-E2D1-5665-ECC2-D201F58E10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/>
          <a:srcRect l="10639" t="20561" b="15956"/>
          <a:stretch/>
        </p:blipFill>
        <p:spPr bwMode="auto">
          <a:xfrm>
            <a:off x="4760686" y="2768982"/>
            <a:ext cx="6909932" cy="33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49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20982E4-4F18-F955-B62A-52DFEC57D564}"/>
              </a:ext>
            </a:extLst>
          </p:cNvPr>
          <p:cNvSpPr txBox="1"/>
          <p:nvPr/>
        </p:nvSpPr>
        <p:spPr>
          <a:xfrm>
            <a:off x="458712" y="1649281"/>
            <a:ext cx="58420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933" b="1" dirty="0">
                <a:solidFill>
                  <a:srgbClr val="FF0000"/>
                </a:solidFill>
              </a:rPr>
              <a:t>LA MALNUTRIZIONE</a:t>
            </a:r>
          </a:p>
        </p:txBody>
      </p:sp>
      <p:pic>
        <p:nvPicPr>
          <p:cNvPr id="6" name="Immagine 5" descr="Immagine che contiene testo, schermata, ricevuta, diagramma&#10;&#10;Descrizione generata automaticamente">
            <a:extLst>
              <a:ext uri="{FF2B5EF4-FFF2-40B4-BE49-F238E27FC236}">
                <a16:creationId xmlns:a16="http://schemas.microsoft.com/office/drawing/2014/main" id="{1AA09FEA-00CC-587C-5435-57983289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8" y="2122893"/>
            <a:ext cx="7281884" cy="4536334"/>
          </a:xfrm>
          <a:prstGeom prst="rect">
            <a:avLst/>
          </a:prstGeom>
        </p:spPr>
      </p:pic>
      <p:pic>
        <p:nvPicPr>
          <p:cNvPr id="7" name="Immagine 6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57E5A0BC-6E7D-CF9B-EAA6-7A1FC2D0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169" y="1387979"/>
            <a:ext cx="3341370" cy="14484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E4EF2B3-A3DA-AC02-5F0A-C7CB0F67A1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169" y="2836429"/>
            <a:ext cx="3341370" cy="396637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7EB7A579-15E2-FB63-32E9-D3FAEC13C55B}"/>
              </a:ext>
            </a:extLst>
          </p:cNvPr>
          <p:cNvSpPr/>
          <p:nvPr/>
        </p:nvSpPr>
        <p:spPr>
          <a:xfrm>
            <a:off x="138249" y="4349076"/>
            <a:ext cx="1511542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 descr="Cuore_artificiale_ricovero.jpg">
            <a:extLst>
              <a:ext uri="{FF2B5EF4-FFF2-40B4-BE49-F238E27FC236}">
                <a16:creationId xmlns:a16="http://schemas.microsoft.com/office/drawing/2014/main" id="{F4D76063-E3CC-44D1-5883-D5E7E3DBC6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327" t="5952" b="6066"/>
          <a:stretch/>
        </p:blipFill>
        <p:spPr>
          <a:xfrm>
            <a:off x="5954486" y="2390902"/>
            <a:ext cx="6056085" cy="4104478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1B3A828D-1139-4A25-346D-C0AB3D0C2F6E}"/>
              </a:ext>
            </a:extLst>
          </p:cNvPr>
          <p:cNvSpPr/>
          <p:nvPr/>
        </p:nvSpPr>
        <p:spPr>
          <a:xfrm>
            <a:off x="911133" y="3576190"/>
            <a:ext cx="1511542" cy="800100"/>
          </a:xfrm>
          <a:prstGeom prst="ellipse">
            <a:avLst/>
          </a:prstGeom>
          <a:noFill/>
          <a:ln w="28575">
            <a:solidFill>
              <a:srgbClr val="DB21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56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8BFC157-F4D1-4F1B-995A-B096EEBEF49E}"/>
</file>

<file path=customXml/itemProps3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8265</TotalTime>
  <Words>3306</Words>
  <Application>Microsoft Office PowerPoint</Application>
  <PresentationFormat>Widescreen</PresentationFormat>
  <Paragraphs>352</Paragraphs>
  <Slides>47</Slides>
  <Notes>14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47</vt:i4>
      </vt:variant>
    </vt:vector>
  </HeadingPairs>
  <TitlesOfParts>
    <vt:vector size="59" baseType="lpstr">
      <vt:lpstr>ＭＳ Ｐゴシック</vt:lpstr>
      <vt:lpstr>Aptos</vt:lpstr>
      <vt:lpstr>Arial</vt:lpstr>
      <vt:lpstr>Arial Unicode MS</vt:lpstr>
      <vt:lpstr>Calibri</vt:lpstr>
      <vt:lpstr>Tahoma</vt:lpstr>
      <vt:lpstr>Times New Roman</vt:lpstr>
      <vt:lpstr>TimesNewRomanPS</vt:lpstr>
      <vt:lpstr>TimesNewRomanPSMT</vt:lpstr>
      <vt:lpstr>Verdana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37</cp:revision>
  <dcterms:created xsi:type="dcterms:W3CDTF">2025-02-03T13:31:41Z</dcterms:created>
  <dcterms:modified xsi:type="dcterms:W3CDTF">2026-04-18T06:36:02Z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